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embeddedFontLst>
    <p:embeddedFont>
      <p:font typeface="Open Sans Light" panose="020B0306030504020204" pitchFamily="34" charset="0"/>
      <p:regular r:id="rId37"/>
      <p:bold r:id="rId38"/>
      <p:italic r:id="rId39"/>
      <p:boldItalic r:id="rId40"/>
    </p:embeddedFont>
    <p:embeddedFont>
      <p:font typeface="Play"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c29c3dfff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c29c3dff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29c3dfff8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c29c3dfff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29c3dfff8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29c3dff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29c3dfff8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c29c3dff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29c3dfff8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c29c3dfff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29c3dfff8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29c3dfff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29c3dfff8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29c3dfff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c29c3dfff8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c29c3dfff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29c3dfff8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29c3dfff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c29c3dfff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c29c3dfff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c29c3dfff8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c29c3dfff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29c3dfff8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c29c3dfff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c2a88e9463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c2a88e946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2a88e9463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c2a88e94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2a88e946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2a88e946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6" name="Google Shape;33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c29c3dfff8_3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c29c3dfff8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c29c3dfff8_3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c29c3dfff8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c2a88e9463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c2a88e946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2a88e9463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2a88e946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29c3dfff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29c3dff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 name="Google Shape;16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1143000" y="2009554"/>
            <a:ext cx="9906000" cy="4024424"/>
          </a:xfrm>
          <a:prstGeom prst="rect">
            <a:avLst/>
          </a:prstGeom>
          <a:noFill/>
          <a:ln>
            <a:noFill/>
          </a:ln>
        </p:spPr>
        <p:txBody>
          <a:bodyPr spcFirstLastPara="1" wrap="square" lIns="91425" tIns="45700" rIns="91425" bIns="45700" anchor="t" anchorCtr="0">
            <a:normAutofit/>
          </a:bodyPr>
          <a:lstStyle>
            <a:lvl1pPr marL="457200" lvl="0" indent="-350520" algn="l">
              <a:lnSpc>
                <a:spcPct val="100000"/>
              </a:lnSpc>
              <a:spcBef>
                <a:spcPts val="1000"/>
              </a:spcBef>
              <a:spcAft>
                <a:spcPts val="0"/>
              </a:spcAft>
              <a:buClr>
                <a:schemeClr val="dk2"/>
              </a:buClr>
              <a:buSzPts val="1920"/>
              <a:buChar char="•"/>
              <a:defRPr/>
            </a:lvl1pPr>
            <a:lvl2pPr marL="914400" lvl="1" indent="-330200" algn="l">
              <a:lnSpc>
                <a:spcPct val="100000"/>
              </a:lnSpc>
              <a:spcBef>
                <a:spcPts val="500"/>
              </a:spcBef>
              <a:spcAft>
                <a:spcPts val="0"/>
              </a:spcAft>
              <a:buClr>
                <a:schemeClr val="dk2"/>
              </a:buClr>
              <a:buSzPts val="160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09880" algn="l">
              <a:lnSpc>
                <a:spcPct val="100000"/>
              </a:lnSpc>
              <a:spcBef>
                <a:spcPts val="500"/>
              </a:spcBef>
              <a:spcAft>
                <a:spcPts val="0"/>
              </a:spcAft>
              <a:buClr>
                <a:schemeClr val="dk2"/>
              </a:buClr>
              <a:buSzPts val="1280"/>
              <a:buChar char="•"/>
              <a:defRPr/>
            </a:lvl4pPr>
            <a:lvl5pPr marL="2286000" lvl="4" indent="-309879" algn="l">
              <a:lnSpc>
                <a:spcPct val="100000"/>
              </a:lnSpc>
              <a:spcBef>
                <a:spcPts val="500"/>
              </a:spcBef>
              <a:spcAft>
                <a:spcPts val="0"/>
              </a:spcAft>
              <a:buClr>
                <a:schemeClr val="dk2"/>
              </a:buClr>
              <a:buSzPts val="128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body" idx="1"/>
          </p:nvPr>
        </p:nvSpPr>
        <p:spPr>
          <a:xfrm rot="5400000">
            <a:off x="4083788" y="-931234"/>
            <a:ext cx="4024424" cy="99060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1"/>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1524000" y="1122363"/>
            <a:ext cx="9144000" cy="3025308"/>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2"/>
              </a:buClr>
              <a:buSzPts val="6600"/>
              <a:buFont typeface="Play"/>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1524000" y="4386729"/>
            <a:ext cx="9144000" cy="1135529"/>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000"/>
              </a:spcBef>
              <a:spcAft>
                <a:spcPts val="0"/>
              </a:spcAft>
              <a:buClr>
                <a:schemeClr val="dk2"/>
              </a:buClr>
              <a:buSzPts val="1440"/>
              <a:buNone/>
              <a:defRPr sz="1800" b="1" cap="none"/>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3"/>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rgbClr val="888888"/>
              </a:buClr>
              <a:buSzPts val="1920"/>
              <a:buNone/>
              <a:defRPr sz="2400">
                <a:solidFill>
                  <a:srgbClr val="888888"/>
                </a:solidFill>
              </a:defRPr>
            </a:lvl1pPr>
            <a:lvl2pPr marL="914400" lvl="1" indent="-228600" algn="l">
              <a:lnSpc>
                <a:spcPct val="100000"/>
              </a:lnSpc>
              <a:spcBef>
                <a:spcPts val="500"/>
              </a:spcBef>
              <a:spcAft>
                <a:spcPts val="0"/>
              </a:spcAft>
              <a:buClr>
                <a:srgbClr val="888888"/>
              </a:buClr>
              <a:buSzPts val="1600"/>
              <a:buNone/>
              <a:defRPr sz="2000">
                <a:solidFill>
                  <a:srgbClr val="888888"/>
                </a:solidFill>
              </a:defRPr>
            </a:lvl2pPr>
            <a:lvl3pPr marL="1371600" lvl="2" indent="-228600" algn="l">
              <a:lnSpc>
                <a:spcPct val="100000"/>
              </a:lnSpc>
              <a:spcBef>
                <a:spcPts val="500"/>
              </a:spcBef>
              <a:spcAft>
                <a:spcPts val="0"/>
              </a:spcAft>
              <a:buClr>
                <a:srgbClr val="888888"/>
              </a:buClr>
              <a:buSzPts val="1440"/>
              <a:buNone/>
              <a:defRPr sz="1800">
                <a:solidFill>
                  <a:srgbClr val="888888"/>
                </a:solidFill>
              </a:defRPr>
            </a:lvl3pPr>
            <a:lvl4pPr marL="1828800" lvl="3" indent="-228600" algn="l">
              <a:lnSpc>
                <a:spcPct val="100000"/>
              </a:lnSpc>
              <a:spcBef>
                <a:spcPts val="500"/>
              </a:spcBef>
              <a:spcAft>
                <a:spcPts val="0"/>
              </a:spcAft>
              <a:buClr>
                <a:srgbClr val="888888"/>
              </a:buClr>
              <a:buSzPts val="1280"/>
              <a:buNone/>
              <a:defRPr sz="1600">
                <a:solidFill>
                  <a:srgbClr val="888888"/>
                </a:solidFill>
              </a:defRPr>
            </a:lvl4pPr>
            <a:lvl5pPr marL="2286000" lvl="4" indent="-228600" algn="l">
              <a:lnSpc>
                <a:spcPct val="100000"/>
              </a:lnSpc>
              <a:spcBef>
                <a:spcPts val="500"/>
              </a:spcBef>
              <a:spcAft>
                <a:spcPts val="0"/>
              </a:spcAft>
              <a:buClr>
                <a:srgbClr val="888888"/>
              </a:buClr>
              <a:buSzPts val="128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4"/>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924493"/>
            <a:ext cx="5181600" cy="425247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924493"/>
            <a:ext cx="5181600" cy="425247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9788" y="173432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2"/>
              </a:buClr>
              <a:buSzPts val="1600"/>
              <a:buNone/>
              <a:defRPr sz="2000" b="1" cap="none"/>
            </a:lvl1pPr>
            <a:lvl2pPr marL="914400" lvl="1" indent="-228600" algn="l">
              <a:lnSpc>
                <a:spcPct val="100000"/>
              </a:lnSpc>
              <a:spcBef>
                <a:spcPts val="500"/>
              </a:spcBef>
              <a:spcAft>
                <a:spcPts val="0"/>
              </a:spcAft>
              <a:buClr>
                <a:schemeClr val="dk2"/>
              </a:buClr>
              <a:buSzPts val="1600"/>
              <a:buNone/>
              <a:defRPr sz="2000" b="1"/>
            </a:lvl2pPr>
            <a:lvl3pPr marL="1371600" lvl="2" indent="-228600" algn="l">
              <a:lnSpc>
                <a:spcPct val="100000"/>
              </a:lnSpc>
              <a:spcBef>
                <a:spcPts val="500"/>
              </a:spcBef>
              <a:spcAft>
                <a:spcPts val="0"/>
              </a:spcAft>
              <a:buClr>
                <a:schemeClr val="dk2"/>
              </a:buClr>
              <a:buSzPts val="1440"/>
              <a:buNone/>
              <a:defRPr sz="1800" b="1"/>
            </a:lvl3pPr>
            <a:lvl4pPr marL="1828800" lvl="3" indent="-228600" algn="l">
              <a:lnSpc>
                <a:spcPct val="100000"/>
              </a:lnSpc>
              <a:spcBef>
                <a:spcPts val="500"/>
              </a:spcBef>
              <a:spcAft>
                <a:spcPts val="0"/>
              </a:spcAft>
              <a:buClr>
                <a:schemeClr val="dk2"/>
              </a:buClr>
              <a:buSzPts val="1280"/>
              <a:buNone/>
              <a:defRPr sz="1600" b="1"/>
            </a:lvl4pPr>
            <a:lvl5pPr marL="2286000" lvl="4" indent="-228600" algn="l">
              <a:lnSpc>
                <a:spcPct val="100000"/>
              </a:lnSpc>
              <a:spcBef>
                <a:spcPts val="500"/>
              </a:spcBef>
              <a:spcAft>
                <a:spcPts val="0"/>
              </a:spcAft>
              <a:buClr>
                <a:schemeClr val="dk2"/>
              </a:buClr>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2"/>
          </p:nvPr>
        </p:nvSpPr>
        <p:spPr>
          <a:xfrm>
            <a:off x="839788" y="2558237"/>
            <a:ext cx="5157787" cy="368458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body" idx="3"/>
          </p:nvPr>
        </p:nvSpPr>
        <p:spPr>
          <a:xfrm>
            <a:off x="6172200" y="173432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000"/>
              </a:spcBef>
              <a:spcAft>
                <a:spcPts val="0"/>
              </a:spcAft>
              <a:buClr>
                <a:schemeClr val="dk2"/>
              </a:buClr>
              <a:buSzPts val="1600"/>
              <a:buNone/>
              <a:defRPr sz="2000" b="1" cap="none"/>
            </a:lvl1pPr>
            <a:lvl2pPr marL="914400" lvl="1" indent="-228600" algn="l">
              <a:lnSpc>
                <a:spcPct val="100000"/>
              </a:lnSpc>
              <a:spcBef>
                <a:spcPts val="500"/>
              </a:spcBef>
              <a:spcAft>
                <a:spcPts val="0"/>
              </a:spcAft>
              <a:buClr>
                <a:schemeClr val="dk2"/>
              </a:buClr>
              <a:buSzPts val="1600"/>
              <a:buNone/>
              <a:defRPr sz="2000" b="1"/>
            </a:lvl2pPr>
            <a:lvl3pPr marL="1371600" lvl="2" indent="-228600" algn="l">
              <a:lnSpc>
                <a:spcPct val="100000"/>
              </a:lnSpc>
              <a:spcBef>
                <a:spcPts val="500"/>
              </a:spcBef>
              <a:spcAft>
                <a:spcPts val="0"/>
              </a:spcAft>
              <a:buClr>
                <a:schemeClr val="dk2"/>
              </a:buClr>
              <a:buSzPts val="1440"/>
              <a:buNone/>
              <a:defRPr sz="1800" b="1"/>
            </a:lvl3pPr>
            <a:lvl4pPr marL="1828800" lvl="3" indent="-228600" algn="l">
              <a:lnSpc>
                <a:spcPct val="100000"/>
              </a:lnSpc>
              <a:spcBef>
                <a:spcPts val="500"/>
              </a:spcBef>
              <a:spcAft>
                <a:spcPts val="0"/>
              </a:spcAft>
              <a:buClr>
                <a:schemeClr val="dk2"/>
              </a:buClr>
              <a:buSzPts val="1280"/>
              <a:buNone/>
              <a:defRPr sz="1600" b="1"/>
            </a:lvl4pPr>
            <a:lvl5pPr marL="2286000" lvl="4" indent="-228600" algn="l">
              <a:lnSpc>
                <a:spcPct val="100000"/>
              </a:lnSpc>
              <a:spcBef>
                <a:spcPts val="500"/>
              </a:spcBef>
              <a:spcAft>
                <a:spcPts val="0"/>
              </a:spcAft>
              <a:buClr>
                <a:schemeClr val="dk2"/>
              </a:buClr>
              <a:buSzPts val="128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
          <p:cNvSpPr txBox="1">
            <a:spLocks noGrp="1"/>
          </p:cNvSpPr>
          <p:nvPr>
            <p:ph type="body" idx="4"/>
          </p:nvPr>
        </p:nvSpPr>
        <p:spPr>
          <a:xfrm>
            <a:off x="6172200" y="2558237"/>
            <a:ext cx="5183188" cy="368458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Clr>
                <a:schemeClr val="dk2"/>
              </a:buClr>
              <a:buSzPts val="1440"/>
              <a:buChar char="•"/>
              <a:defRPr/>
            </a:lvl1pPr>
            <a:lvl2pPr marL="914400" lvl="1" indent="-320040" algn="l">
              <a:lnSpc>
                <a:spcPct val="100000"/>
              </a:lnSpc>
              <a:spcBef>
                <a:spcPts val="500"/>
              </a:spcBef>
              <a:spcAft>
                <a:spcPts val="0"/>
              </a:spcAft>
              <a:buClr>
                <a:schemeClr val="dk2"/>
              </a:buClr>
              <a:buSzPts val="1440"/>
              <a:buChar char="•"/>
              <a:defRPr/>
            </a:lvl2pPr>
            <a:lvl3pPr marL="1371600" lvl="2" indent="-320039" algn="l">
              <a:lnSpc>
                <a:spcPct val="100000"/>
              </a:lnSpc>
              <a:spcBef>
                <a:spcPts val="500"/>
              </a:spcBef>
              <a:spcAft>
                <a:spcPts val="0"/>
              </a:spcAft>
              <a:buClr>
                <a:schemeClr val="dk2"/>
              </a:buClr>
              <a:buSzPts val="1440"/>
              <a:buChar char="•"/>
              <a:defRPr/>
            </a:lvl3pPr>
            <a:lvl4pPr marL="1828800" lvl="3" indent="-320039" algn="l">
              <a:lnSpc>
                <a:spcPct val="100000"/>
              </a:lnSpc>
              <a:spcBef>
                <a:spcPts val="500"/>
              </a:spcBef>
              <a:spcAft>
                <a:spcPts val="0"/>
              </a:spcAft>
              <a:buClr>
                <a:schemeClr val="dk2"/>
              </a:buClr>
              <a:buSzPts val="1440"/>
              <a:buChar char="•"/>
              <a:defRPr/>
            </a:lvl4pPr>
            <a:lvl5pPr marL="2286000" lvl="4" indent="-320039" algn="l">
              <a:lnSpc>
                <a:spcPct val="100000"/>
              </a:lnSpc>
              <a:spcBef>
                <a:spcPts val="500"/>
              </a:spcBef>
              <a:spcAft>
                <a:spcPts val="0"/>
              </a:spcAft>
              <a:buClr>
                <a:schemeClr val="dk2"/>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91160" algn="l">
              <a:lnSpc>
                <a:spcPct val="100000"/>
              </a:lnSpc>
              <a:spcBef>
                <a:spcPts val="1000"/>
              </a:spcBef>
              <a:spcAft>
                <a:spcPts val="0"/>
              </a:spcAft>
              <a:buClr>
                <a:schemeClr val="dk2"/>
              </a:buClr>
              <a:buSzPts val="2560"/>
              <a:buChar char="•"/>
              <a:defRPr sz="3200"/>
            </a:lvl1pPr>
            <a:lvl2pPr marL="914400" lvl="1" indent="-370840" algn="l">
              <a:lnSpc>
                <a:spcPct val="100000"/>
              </a:lnSpc>
              <a:spcBef>
                <a:spcPts val="500"/>
              </a:spcBef>
              <a:spcAft>
                <a:spcPts val="0"/>
              </a:spcAft>
              <a:buClr>
                <a:schemeClr val="dk2"/>
              </a:buClr>
              <a:buSzPts val="2240"/>
              <a:buChar char="•"/>
              <a:defRPr sz="2800"/>
            </a:lvl2pPr>
            <a:lvl3pPr marL="1371600" lvl="2" indent="-350519" algn="l">
              <a:lnSpc>
                <a:spcPct val="100000"/>
              </a:lnSpc>
              <a:spcBef>
                <a:spcPts val="500"/>
              </a:spcBef>
              <a:spcAft>
                <a:spcPts val="0"/>
              </a:spcAft>
              <a:buClr>
                <a:schemeClr val="dk2"/>
              </a:buClr>
              <a:buSzPts val="1920"/>
              <a:buChar char="•"/>
              <a:defRPr sz="2400"/>
            </a:lvl3pPr>
            <a:lvl4pPr marL="1828800" lvl="3" indent="-330200" algn="l">
              <a:lnSpc>
                <a:spcPct val="100000"/>
              </a:lnSpc>
              <a:spcBef>
                <a:spcPts val="500"/>
              </a:spcBef>
              <a:spcAft>
                <a:spcPts val="0"/>
              </a:spcAft>
              <a:buClr>
                <a:schemeClr val="dk2"/>
              </a:buClr>
              <a:buSzPts val="1600"/>
              <a:buChar char="•"/>
              <a:defRPr sz="2000"/>
            </a:lvl4pPr>
            <a:lvl5pPr marL="2286000" lvl="4" indent="-330200" algn="l">
              <a:lnSpc>
                <a:spcPct val="100000"/>
              </a:lnSpc>
              <a:spcBef>
                <a:spcPts val="500"/>
              </a:spcBef>
              <a:spcAft>
                <a:spcPts val="0"/>
              </a:spcAft>
              <a:buClr>
                <a:schemeClr val="dk2"/>
              </a:buClr>
              <a:buSzPts val="16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2"/>
              </a:buClr>
              <a:buSzPts val="1280"/>
              <a:buNone/>
              <a:defRPr sz="1600"/>
            </a:lvl1pPr>
            <a:lvl2pPr marL="914400" lvl="1" indent="-228600" algn="l">
              <a:lnSpc>
                <a:spcPct val="100000"/>
              </a:lnSpc>
              <a:spcBef>
                <a:spcPts val="500"/>
              </a:spcBef>
              <a:spcAft>
                <a:spcPts val="0"/>
              </a:spcAft>
              <a:buClr>
                <a:schemeClr val="dk2"/>
              </a:buClr>
              <a:buSzPts val="1120"/>
              <a:buNone/>
              <a:defRPr sz="1400"/>
            </a:lvl2pPr>
            <a:lvl3pPr marL="1371600" lvl="2" indent="-228600" algn="l">
              <a:lnSpc>
                <a:spcPct val="100000"/>
              </a:lnSpc>
              <a:spcBef>
                <a:spcPts val="500"/>
              </a:spcBef>
              <a:spcAft>
                <a:spcPts val="0"/>
              </a:spcAft>
              <a:buClr>
                <a:schemeClr val="dk2"/>
              </a:buClr>
              <a:buSzPts val="960"/>
              <a:buNone/>
              <a:defRPr sz="1200"/>
            </a:lvl3pPr>
            <a:lvl4pPr marL="1828800" lvl="3" indent="-228600" algn="l">
              <a:lnSpc>
                <a:spcPct val="100000"/>
              </a:lnSpc>
              <a:spcBef>
                <a:spcPts val="500"/>
              </a:spcBef>
              <a:spcAft>
                <a:spcPts val="0"/>
              </a:spcAft>
              <a:buClr>
                <a:schemeClr val="dk2"/>
              </a:buClr>
              <a:buSzPts val="800"/>
              <a:buNone/>
              <a:defRPr sz="1000"/>
            </a:lvl4pPr>
            <a:lvl5pPr marL="2286000" lvl="4" indent="-228600" algn="l">
              <a:lnSpc>
                <a:spcPct val="100000"/>
              </a:lnSpc>
              <a:spcBef>
                <a:spcPts val="500"/>
              </a:spcBef>
              <a:spcAft>
                <a:spcPts val="0"/>
              </a:spcAft>
              <a:buClr>
                <a:schemeClr val="dk2"/>
              </a:buClr>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9"/>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2"/>
              </a:buClr>
              <a:buSzPts val="1280"/>
              <a:buNone/>
              <a:defRPr sz="1600"/>
            </a:lvl1pPr>
            <a:lvl2pPr marL="914400" lvl="1" indent="-228600" algn="l">
              <a:lnSpc>
                <a:spcPct val="100000"/>
              </a:lnSpc>
              <a:spcBef>
                <a:spcPts val="500"/>
              </a:spcBef>
              <a:spcAft>
                <a:spcPts val="0"/>
              </a:spcAft>
              <a:buClr>
                <a:schemeClr val="dk2"/>
              </a:buClr>
              <a:buSzPts val="1120"/>
              <a:buNone/>
              <a:defRPr sz="1400"/>
            </a:lvl2pPr>
            <a:lvl3pPr marL="1371600" lvl="2" indent="-228600" algn="l">
              <a:lnSpc>
                <a:spcPct val="100000"/>
              </a:lnSpc>
              <a:spcBef>
                <a:spcPts val="500"/>
              </a:spcBef>
              <a:spcAft>
                <a:spcPts val="0"/>
              </a:spcAft>
              <a:buClr>
                <a:schemeClr val="dk2"/>
              </a:buClr>
              <a:buSzPts val="960"/>
              <a:buNone/>
              <a:defRPr sz="1200"/>
            </a:lvl3pPr>
            <a:lvl4pPr marL="1828800" lvl="3" indent="-228600" algn="l">
              <a:lnSpc>
                <a:spcPct val="100000"/>
              </a:lnSpc>
              <a:spcBef>
                <a:spcPts val="500"/>
              </a:spcBef>
              <a:spcAft>
                <a:spcPts val="0"/>
              </a:spcAft>
              <a:buClr>
                <a:schemeClr val="dk2"/>
              </a:buClr>
              <a:buSzPts val="800"/>
              <a:buNone/>
              <a:defRPr sz="1000"/>
            </a:lvl4pPr>
            <a:lvl5pPr marL="2286000" lvl="4" indent="-228600" algn="l">
              <a:lnSpc>
                <a:spcPct val="100000"/>
              </a:lnSpc>
              <a:spcBef>
                <a:spcPts val="500"/>
              </a:spcBef>
              <a:spcAft>
                <a:spcPts val="0"/>
              </a:spcAft>
              <a:buClr>
                <a:schemeClr val="dk2"/>
              </a:buClr>
              <a:buSzPts val="8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cxnSp>
        <p:nvCxnSpPr>
          <p:cNvPr id="6" name="Google Shape;6;p1"/>
          <p:cNvCxnSpPr/>
          <p:nvPr/>
        </p:nvCxnSpPr>
        <p:spPr>
          <a:xfrm flipH="1">
            <a:off x="0" y="0"/>
            <a:ext cx="3119718" cy="68580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7" name="Google Shape;7;p1"/>
          <p:cNvCxnSpPr/>
          <p:nvPr/>
        </p:nvCxnSpPr>
        <p:spPr>
          <a:xfrm flipH="1">
            <a:off x="0" y="0"/>
            <a:ext cx="903768" cy="65436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8" name="Google Shape;8;p1"/>
          <p:cNvCxnSpPr/>
          <p:nvPr/>
        </p:nvCxnSpPr>
        <p:spPr>
          <a:xfrm rot="10800000">
            <a:off x="-42863" y="5791200"/>
            <a:ext cx="6286501" cy="106680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 name="Google Shape;9;p1"/>
          <p:cNvCxnSpPr/>
          <p:nvPr/>
        </p:nvCxnSpPr>
        <p:spPr>
          <a:xfrm flipH="1">
            <a:off x="8462964" y="5848350"/>
            <a:ext cx="3729036" cy="100965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 name="Google Shape;10;p1"/>
          <p:cNvCxnSpPr/>
          <p:nvPr/>
        </p:nvCxnSpPr>
        <p:spPr>
          <a:xfrm flipH="1">
            <a:off x="11543158" y="1647825"/>
            <a:ext cx="648842" cy="52101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1" name="Google Shape;11;p1"/>
          <p:cNvCxnSpPr/>
          <p:nvPr/>
        </p:nvCxnSpPr>
        <p:spPr>
          <a:xfrm rot="10800000">
            <a:off x="10781554" y="0"/>
            <a:ext cx="1410446" cy="425834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2" name="Google Shape;12;p1"/>
          <p:cNvCxnSpPr/>
          <p:nvPr/>
        </p:nvCxnSpPr>
        <p:spPr>
          <a:xfrm rot="10800000">
            <a:off x="6529388" y="-4763"/>
            <a:ext cx="5662612" cy="931975"/>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13" name="Google Shape;13;p1"/>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2"/>
              </a:buClr>
              <a:buSzPts val="4400"/>
              <a:buFont typeface="Play"/>
              <a:buNone/>
              <a:defRPr sz="4400" b="0" i="1" u="none" strike="noStrike" cap="none">
                <a:solidFill>
                  <a:schemeClr val="dk2"/>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1143000" y="2009554"/>
            <a:ext cx="9906000" cy="4024424"/>
          </a:xfrm>
          <a:prstGeom prst="rect">
            <a:avLst/>
          </a:prstGeom>
          <a:noFill/>
          <a:ln>
            <a:noFill/>
          </a:ln>
        </p:spPr>
        <p:txBody>
          <a:bodyPr spcFirstLastPara="1" wrap="square" lIns="91425" tIns="45700" rIns="91425" bIns="45700" anchor="t" anchorCtr="0">
            <a:normAutofit/>
          </a:bodyPr>
          <a:lstStyle>
            <a:lvl1pPr marL="457200" marR="0" lvl="0" indent="-350520" algn="l" rtl="0">
              <a:lnSpc>
                <a:spcPct val="100000"/>
              </a:lnSpc>
              <a:spcBef>
                <a:spcPts val="1000"/>
              </a:spcBef>
              <a:spcAft>
                <a:spcPts val="0"/>
              </a:spcAft>
              <a:buClr>
                <a:schemeClr val="dk2"/>
              </a:buClr>
              <a:buSzPts val="1920"/>
              <a:buFont typeface="Arial"/>
              <a:buChar char="•"/>
              <a:defRPr sz="2400" b="0" i="0" u="none" strike="noStrike" cap="none">
                <a:solidFill>
                  <a:schemeClr val="dk2"/>
                </a:solidFill>
                <a:latin typeface="Open Sans Light"/>
                <a:ea typeface="Open Sans Light"/>
                <a:cs typeface="Open Sans Light"/>
                <a:sym typeface="Open Sans Light"/>
              </a:defRPr>
            </a:lvl1pPr>
            <a:lvl2pPr marL="914400" marR="0" lvl="1" indent="-330200" algn="l" rtl="0">
              <a:lnSpc>
                <a:spcPct val="100000"/>
              </a:lnSpc>
              <a:spcBef>
                <a:spcPts val="500"/>
              </a:spcBef>
              <a:spcAft>
                <a:spcPts val="0"/>
              </a:spcAft>
              <a:buClr>
                <a:schemeClr val="dk2"/>
              </a:buClr>
              <a:buSzPts val="1600"/>
              <a:buFont typeface="Arial"/>
              <a:buChar char="•"/>
              <a:defRPr sz="2000" b="0" i="0" u="none" strike="noStrike" cap="none">
                <a:solidFill>
                  <a:schemeClr val="dk2"/>
                </a:solidFill>
                <a:latin typeface="Open Sans Light"/>
                <a:ea typeface="Open Sans Light"/>
                <a:cs typeface="Open Sans Light"/>
                <a:sym typeface="Open Sans Light"/>
              </a:defRPr>
            </a:lvl2pPr>
            <a:lvl3pPr marL="1371600" marR="0" lvl="2" indent="-320039" algn="l" rtl="0">
              <a:lnSpc>
                <a:spcPct val="100000"/>
              </a:lnSpc>
              <a:spcBef>
                <a:spcPts val="500"/>
              </a:spcBef>
              <a:spcAft>
                <a:spcPts val="0"/>
              </a:spcAft>
              <a:buClr>
                <a:schemeClr val="dk2"/>
              </a:buClr>
              <a:buSzPts val="1440"/>
              <a:buFont typeface="Arial"/>
              <a:buChar char="•"/>
              <a:defRPr sz="1800" b="0" i="0" u="none" strike="noStrike" cap="none">
                <a:solidFill>
                  <a:schemeClr val="dk2"/>
                </a:solidFill>
                <a:latin typeface="Open Sans Light"/>
                <a:ea typeface="Open Sans Light"/>
                <a:cs typeface="Open Sans Light"/>
                <a:sym typeface="Open Sans Light"/>
              </a:defRPr>
            </a:lvl3pPr>
            <a:lvl4pPr marL="1828800" marR="0" lvl="3" indent="-309880" algn="l" rtl="0">
              <a:lnSpc>
                <a:spcPct val="100000"/>
              </a:lnSpc>
              <a:spcBef>
                <a:spcPts val="500"/>
              </a:spcBef>
              <a:spcAft>
                <a:spcPts val="0"/>
              </a:spcAft>
              <a:buClr>
                <a:schemeClr val="dk2"/>
              </a:buClr>
              <a:buSzPts val="1280"/>
              <a:buFont typeface="Arial"/>
              <a:buChar char="•"/>
              <a:defRPr sz="1600" b="0" i="0" u="none" strike="noStrike" cap="none">
                <a:solidFill>
                  <a:schemeClr val="dk2"/>
                </a:solidFill>
                <a:latin typeface="Open Sans Light"/>
                <a:ea typeface="Open Sans Light"/>
                <a:cs typeface="Open Sans Light"/>
                <a:sym typeface="Open Sans Light"/>
              </a:defRPr>
            </a:lvl4pPr>
            <a:lvl5pPr marL="2286000" marR="0" lvl="4" indent="-309879" algn="l" rtl="0">
              <a:lnSpc>
                <a:spcPct val="100000"/>
              </a:lnSpc>
              <a:spcBef>
                <a:spcPts val="500"/>
              </a:spcBef>
              <a:spcAft>
                <a:spcPts val="0"/>
              </a:spcAft>
              <a:buClr>
                <a:schemeClr val="dk2"/>
              </a:buClr>
              <a:buSzPts val="1280"/>
              <a:buFont typeface="Arial"/>
              <a:buChar char="•"/>
              <a:defRPr sz="1600" b="0" i="0" u="none" strike="noStrike" cap="none">
                <a:solidFill>
                  <a:schemeClr val="dk2"/>
                </a:solidFill>
                <a:latin typeface="Open Sans Light"/>
                <a:ea typeface="Open Sans Light"/>
                <a:cs typeface="Open Sans Light"/>
                <a:sym typeface="Open Sans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Light"/>
                <a:ea typeface="Open Sans Light"/>
                <a:cs typeface="Open Sans Light"/>
                <a:sym typeface="Open Sans Light"/>
              </a:defRPr>
            </a:lvl9pPr>
          </a:lstStyle>
          <a:p>
            <a:endParaRPr/>
          </a:p>
        </p:txBody>
      </p:sp>
      <p:sp>
        <p:nvSpPr>
          <p:cNvPr id="15" name="Google Shape;15;p1"/>
          <p:cNvSpPr txBox="1">
            <a:spLocks noGrp="1"/>
          </p:cNvSpPr>
          <p:nvPr>
            <p:ph type="dt" idx="10"/>
          </p:nvPr>
        </p:nvSpPr>
        <p:spPr>
          <a:xfrm>
            <a:off x="7337102" y="6398878"/>
            <a:ext cx="4193908" cy="365125"/>
          </a:xfrm>
          <a:prstGeom prst="rect">
            <a:avLst/>
          </a:prstGeom>
          <a:noFill/>
          <a:ln>
            <a:noFill/>
          </a:ln>
        </p:spPr>
        <p:txBody>
          <a:bodyPr spcFirstLastPara="1" wrap="square" lIns="91425" tIns="45700" rIns="91425" bIns="45700" anchor="ctr" anchorCtr="0">
            <a:norm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2"/>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a:p>
        </p:txBody>
      </p:sp>
      <p:sp>
        <p:nvSpPr>
          <p:cNvPr id="16" name="Google Shape;16;p1"/>
          <p:cNvSpPr txBox="1">
            <a:spLocks noGrp="1"/>
          </p:cNvSpPr>
          <p:nvPr>
            <p:ph type="ftr" idx="11"/>
          </p:nvPr>
        </p:nvSpPr>
        <p:spPr>
          <a:xfrm>
            <a:off x="154429" y="6398878"/>
            <a:ext cx="4497315" cy="365125"/>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2"/>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Light"/>
                <a:ea typeface="Open Sans Light"/>
                <a:cs typeface="Open Sans Light"/>
                <a:sym typeface="Open Sans Light"/>
              </a:defRPr>
            </a:lvl9pPr>
          </a:lstStyle>
          <a:p>
            <a:endParaRPr/>
          </a:p>
        </p:txBody>
      </p:sp>
      <p:sp>
        <p:nvSpPr>
          <p:cNvPr id="17" name="Google Shape;17;p1"/>
          <p:cNvSpPr txBox="1">
            <a:spLocks noGrp="1"/>
          </p:cNvSpPr>
          <p:nvPr>
            <p:ph type="sldNum" idx="12"/>
          </p:nvPr>
        </p:nvSpPr>
        <p:spPr>
          <a:xfrm>
            <a:off x="11602477" y="6398878"/>
            <a:ext cx="470887" cy="365125"/>
          </a:xfrm>
          <a:prstGeom prst="rect">
            <a:avLst/>
          </a:prstGeom>
          <a:noFill/>
          <a:ln>
            <a:noFill/>
          </a:ln>
        </p:spPr>
        <p:txBody>
          <a:bodyPr spcFirstLastPara="1" wrap="square" lIns="91425" tIns="45700" rIns="91425" bIns="45700" anchor="ctr" anchorCtr="0">
            <a:norm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cxnSp>
        <p:nvCxnSpPr>
          <p:cNvPr id="91" name="Google Shape;91;p13"/>
          <p:cNvCxnSpPr/>
          <p:nvPr/>
        </p:nvCxnSpPr>
        <p:spPr>
          <a:xfrm flipH="1">
            <a:off x="0" y="0"/>
            <a:ext cx="3119718" cy="68580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2" name="Google Shape;92;p13"/>
          <p:cNvCxnSpPr/>
          <p:nvPr/>
        </p:nvCxnSpPr>
        <p:spPr>
          <a:xfrm flipH="1">
            <a:off x="0" y="0"/>
            <a:ext cx="903768" cy="65436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3" name="Google Shape;93;p13"/>
          <p:cNvCxnSpPr/>
          <p:nvPr/>
        </p:nvCxnSpPr>
        <p:spPr>
          <a:xfrm rot="10800000">
            <a:off x="-42863" y="5791200"/>
            <a:ext cx="6286501" cy="106680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4" name="Google Shape;94;p13"/>
          <p:cNvCxnSpPr/>
          <p:nvPr/>
        </p:nvCxnSpPr>
        <p:spPr>
          <a:xfrm flipH="1">
            <a:off x="8462964" y="5848350"/>
            <a:ext cx="3729036" cy="100965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5" name="Google Shape;95;p13"/>
          <p:cNvCxnSpPr/>
          <p:nvPr/>
        </p:nvCxnSpPr>
        <p:spPr>
          <a:xfrm flipH="1">
            <a:off x="11543158" y="1647825"/>
            <a:ext cx="648842" cy="52101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6" name="Google Shape;96;p13"/>
          <p:cNvCxnSpPr/>
          <p:nvPr/>
        </p:nvCxnSpPr>
        <p:spPr>
          <a:xfrm rot="10800000">
            <a:off x="10781554" y="0"/>
            <a:ext cx="1410446" cy="425834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97" name="Google Shape;97;p13"/>
          <p:cNvCxnSpPr/>
          <p:nvPr/>
        </p:nvCxnSpPr>
        <p:spPr>
          <a:xfrm rot="10800000">
            <a:off x="6529388" y="-4763"/>
            <a:ext cx="5662612" cy="931975"/>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98" name="Google Shape;98;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99" name="Google Shape;99;p13"/>
          <p:cNvSpPr txBox="1">
            <a:spLocks noGrp="1"/>
          </p:cNvSpPr>
          <p:nvPr>
            <p:ph type="title"/>
          </p:nvPr>
        </p:nvSpPr>
        <p:spPr>
          <a:xfrm>
            <a:off x="2138680" y="3144519"/>
            <a:ext cx="7889838" cy="258013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2"/>
              </a:buClr>
              <a:buSzPts val="6600"/>
              <a:buFont typeface="Play"/>
              <a:buNone/>
            </a:pPr>
            <a:r>
              <a:rPr lang="en-US" sz="6600"/>
              <a:t>INVESTMATE</a:t>
            </a:r>
            <a:endParaRPr/>
          </a:p>
        </p:txBody>
      </p:sp>
      <p:cxnSp>
        <p:nvCxnSpPr>
          <p:cNvPr id="100" name="Google Shape;100;p13"/>
          <p:cNvCxnSpPr/>
          <p:nvPr/>
        </p:nvCxnSpPr>
        <p:spPr>
          <a:xfrm flipH="1">
            <a:off x="29882" y="0"/>
            <a:ext cx="4318598" cy="133719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1" name="Google Shape;101;p13"/>
          <p:cNvCxnSpPr/>
          <p:nvPr/>
        </p:nvCxnSpPr>
        <p:spPr>
          <a:xfrm rot="10800000">
            <a:off x="487595" y="0"/>
            <a:ext cx="1466711" cy="6858000"/>
          </a:xfrm>
          <a:prstGeom prst="straightConnector1">
            <a:avLst/>
          </a:prstGeom>
          <a:noFill/>
          <a:ln w="12700" cap="flat" cmpd="sng">
            <a:solidFill>
              <a:srgbClr val="D5C3C5"/>
            </a:solidFill>
            <a:prstDash val="solid"/>
            <a:miter lim="800000"/>
            <a:headEnd type="none" w="sm" len="sm"/>
            <a:tailEnd type="none" w="sm" len="sm"/>
          </a:ln>
        </p:spPr>
      </p:cxnSp>
      <p:cxnSp>
        <p:nvCxnSpPr>
          <p:cNvPr id="102" name="Google Shape;102;p13"/>
          <p:cNvCxnSpPr/>
          <p:nvPr/>
        </p:nvCxnSpPr>
        <p:spPr>
          <a:xfrm flipH="1">
            <a:off x="6482080" y="4171575"/>
            <a:ext cx="5739800" cy="268642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3" name="Google Shape;103;p13"/>
          <p:cNvCxnSpPr/>
          <p:nvPr/>
        </p:nvCxnSpPr>
        <p:spPr>
          <a:xfrm flipH="1">
            <a:off x="10296432" y="1116305"/>
            <a:ext cx="1895568" cy="574169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4" name="Google Shape;104;p13"/>
          <p:cNvCxnSpPr/>
          <p:nvPr/>
        </p:nvCxnSpPr>
        <p:spPr>
          <a:xfrm rot="10800000">
            <a:off x="8978150" y="4219"/>
            <a:ext cx="3227294" cy="3081499"/>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5" name="Google Shape;105;p13"/>
          <p:cNvCxnSpPr/>
          <p:nvPr/>
        </p:nvCxnSpPr>
        <p:spPr>
          <a:xfrm>
            <a:off x="9434056" y="4619"/>
            <a:ext cx="2771388" cy="773883"/>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06" name="Google Shape;106;p13"/>
          <p:cNvCxnSpPr/>
          <p:nvPr/>
        </p:nvCxnSpPr>
        <p:spPr>
          <a:xfrm rot="10800000">
            <a:off x="-29880" y="5342966"/>
            <a:ext cx="8964704" cy="1515034"/>
          </a:xfrm>
          <a:prstGeom prst="straightConnector1">
            <a:avLst/>
          </a:prstGeom>
          <a:noFill/>
          <a:ln w="12700" cap="flat" cmpd="sng">
            <a:solidFill>
              <a:schemeClr val="accent2">
                <a:alpha val="69411"/>
              </a:schemeClr>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cxnSp>
        <p:nvCxnSpPr>
          <p:cNvPr id="199" name="Google Shape;199;p22"/>
          <p:cNvCxnSpPr/>
          <p:nvPr/>
        </p:nvCxnSpPr>
        <p:spPr>
          <a:xfrm flipH="1">
            <a:off x="0" y="0"/>
            <a:ext cx="4948518" cy="132453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00" name="Google Shape;200;p22"/>
          <p:cNvCxnSpPr/>
          <p:nvPr/>
        </p:nvCxnSpPr>
        <p:spPr>
          <a:xfrm flipH="1">
            <a:off x="0" y="0"/>
            <a:ext cx="818708" cy="642738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201" name="Google Shape;201;p22"/>
          <p:cNvCxnSpPr/>
          <p:nvPr/>
        </p:nvCxnSpPr>
        <p:spPr>
          <a:xfrm rot="10800000">
            <a:off x="-1" y="2743200"/>
            <a:ext cx="4477872" cy="4114800"/>
          </a:xfrm>
          <a:prstGeom prst="straightConnector1">
            <a:avLst/>
          </a:prstGeom>
          <a:noFill/>
          <a:ln w="12700" cap="flat" cmpd="sng">
            <a:solidFill>
              <a:schemeClr val="accent2">
                <a:alpha val="69411"/>
              </a:schemeClr>
            </a:solidFill>
            <a:prstDash val="solid"/>
            <a:miter lim="800000"/>
            <a:headEnd type="none" w="sm" len="sm"/>
            <a:tailEnd type="none" w="sm" len="sm"/>
          </a:ln>
        </p:spPr>
      </p:cxnSp>
      <p:pic>
        <p:nvPicPr>
          <p:cNvPr id="202" name="Google Shape;202;p22" descr="A person smiling at the camera&#10;&#10;Description automatically generated"/>
          <p:cNvPicPr preferRelativeResize="0"/>
          <p:nvPr/>
        </p:nvPicPr>
        <p:blipFill rotWithShape="1">
          <a:blip r:embed="rId3">
            <a:alphaModFix/>
          </a:blip>
          <a:srcRect/>
          <a:stretch/>
        </p:blipFill>
        <p:spPr>
          <a:xfrm>
            <a:off x="533400" y="1572482"/>
            <a:ext cx="5562600" cy="3713035"/>
          </a:xfrm>
          <a:prstGeom prst="rect">
            <a:avLst/>
          </a:prstGeom>
          <a:noFill/>
          <a:ln>
            <a:noFill/>
          </a:ln>
        </p:spPr>
      </p:pic>
      <p:sp>
        <p:nvSpPr>
          <p:cNvPr id="203" name="Google Shape;203;p22"/>
          <p:cNvSpPr txBox="1"/>
          <p:nvPr/>
        </p:nvSpPr>
        <p:spPr>
          <a:xfrm>
            <a:off x="6629400" y="2049560"/>
            <a:ext cx="4572428" cy="4033837"/>
          </a:xfrm>
          <a:prstGeom prst="rect">
            <a:avLst/>
          </a:prstGeom>
          <a:noFill/>
          <a:ln>
            <a:noFill/>
          </a:ln>
        </p:spPr>
        <p:txBody>
          <a:bodyPr spcFirstLastPara="1" wrap="square" lIns="91425" tIns="45700" rIns="91425" bIns="45700" anchor="t" anchorCtr="0">
            <a:normAutofit/>
          </a:bodyPr>
          <a:lstStyle/>
          <a:p>
            <a:pPr marL="0" marR="0" lvl="0" indent="-91440" algn="l" rtl="0">
              <a:lnSpc>
                <a:spcPct val="100000"/>
              </a:lnSpc>
              <a:spcBef>
                <a:spcPts val="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Name: </a:t>
            </a:r>
            <a:r>
              <a:rPr lang="en-US" sz="1800" b="0" i="0" u="none" strike="noStrike" cap="none">
                <a:solidFill>
                  <a:schemeClr val="dk2"/>
                </a:solidFill>
                <a:latin typeface="Open Sans Light"/>
                <a:ea typeface="Open Sans Light"/>
                <a:cs typeface="Open Sans Light"/>
                <a:sym typeface="Open Sans Light"/>
              </a:rPr>
              <a:t>Sara</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Age: </a:t>
            </a:r>
            <a:r>
              <a:rPr lang="en-US" sz="1800" b="0" i="0" u="none" strike="noStrike" cap="none">
                <a:solidFill>
                  <a:schemeClr val="dk2"/>
                </a:solidFill>
                <a:latin typeface="Open Sans Light"/>
                <a:ea typeface="Open Sans Light"/>
                <a:cs typeface="Open Sans Light"/>
                <a:sym typeface="Open Sans Light"/>
              </a:rPr>
              <a:t>20</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Occupation: </a:t>
            </a:r>
            <a:r>
              <a:rPr lang="en-US" sz="1800" b="0" i="0" u="none" strike="noStrike" cap="none">
                <a:solidFill>
                  <a:schemeClr val="dk2"/>
                </a:solidFill>
                <a:latin typeface="Open Sans Light"/>
                <a:ea typeface="Open Sans Light"/>
                <a:cs typeface="Open Sans Light"/>
                <a:sym typeface="Open Sans Light"/>
              </a:rPr>
              <a:t>College student majoring in English Literature.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Investment Experience: </a:t>
            </a:r>
            <a:r>
              <a:rPr lang="en-US" sz="1800" b="0" i="0" u="none" strike="noStrike" cap="none">
                <a:solidFill>
                  <a:schemeClr val="dk2"/>
                </a:solidFill>
                <a:latin typeface="Open Sans Light"/>
                <a:ea typeface="Open Sans Light"/>
                <a:cs typeface="Open Sans Light"/>
                <a:sym typeface="Open Sans Light"/>
              </a:rPr>
              <a:t>None.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Goals: </a:t>
            </a:r>
            <a:r>
              <a:rPr lang="en-US" sz="1800" b="0" i="0" u="none" strike="noStrike" cap="none">
                <a:solidFill>
                  <a:schemeClr val="dk2"/>
                </a:solidFill>
                <a:latin typeface="Open Sans Light"/>
                <a:ea typeface="Open Sans Light"/>
                <a:cs typeface="Open Sans Light"/>
                <a:sym typeface="Open Sans Light"/>
              </a:rPr>
              <a:t>Interested in learning about personal finance and investing to  start saving for the better future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Challenges: </a:t>
            </a:r>
            <a:r>
              <a:rPr lang="en-US" sz="1800" b="0" i="0" u="none" strike="noStrike" cap="none">
                <a:solidFill>
                  <a:schemeClr val="dk2"/>
                </a:solidFill>
                <a:latin typeface="Open Sans Light"/>
                <a:ea typeface="Open Sans Light"/>
                <a:cs typeface="Open Sans Light"/>
                <a:sym typeface="Open Sans Light"/>
              </a:rPr>
              <a:t>Unable to understand the financial terms</a:t>
            </a:r>
            <a:endParaRPr sz="1400" b="0" i="0" u="none" strike="noStrike" cap="none">
              <a:solidFill>
                <a:srgbClr val="000000"/>
              </a:solidFill>
              <a:latin typeface="Arial"/>
              <a:ea typeface="Arial"/>
              <a:cs typeface="Arial"/>
              <a:sym typeface="Arial"/>
            </a:endParaRPr>
          </a:p>
        </p:txBody>
      </p:sp>
      <p:cxnSp>
        <p:nvCxnSpPr>
          <p:cNvPr id="204" name="Google Shape;204;p22"/>
          <p:cNvCxnSpPr/>
          <p:nvPr/>
        </p:nvCxnSpPr>
        <p:spPr>
          <a:xfrm flipH="1">
            <a:off x="11602477" y="2548218"/>
            <a:ext cx="589522" cy="4309782"/>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205" name="Google Shape;205;p22"/>
          <p:cNvSpPr txBox="1"/>
          <p:nvPr/>
        </p:nvSpPr>
        <p:spPr>
          <a:xfrm>
            <a:off x="7243474" y="840125"/>
            <a:ext cx="37125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PERSONAS-2</a:t>
            </a:r>
            <a:endParaRPr sz="4400" b="0" i="0" u="none" strike="noStrike" cap="none">
              <a:solidFill>
                <a:schemeClr val="dk1"/>
              </a:solidFill>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p:nvPr/>
        </p:nvSpPr>
        <p:spPr>
          <a:xfrm>
            <a:off x="5632374" y="834394"/>
            <a:ext cx="6130886"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PERSONAS-3</a:t>
            </a:r>
            <a:endParaRPr sz="4400" b="0" i="0" u="none" strike="noStrike" cap="none">
              <a:solidFill>
                <a:schemeClr val="dk1"/>
              </a:solidFill>
              <a:latin typeface="Open Sans Light"/>
              <a:ea typeface="Open Sans Light"/>
              <a:cs typeface="Open Sans Light"/>
              <a:sym typeface="Open Sans Light"/>
            </a:endParaRPr>
          </a:p>
        </p:txBody>
      </p:sp>
      <p:sp>
        <p:nvSpPr>
          <p:cNvPr id="211" name="Google Shape;211;p23"/>
          <p:cNvSpPr txBox="1"/>
          <p:nvPr/>
        </p:nvSpPr>
        <p:spPr>
          <a:xfrm>
            <a:off x="5632374" y="1990800"/>
            <a:ext cx="6130886" cy="2693045"/>
          </a:xfrm>
          <a:prstGeom prst="rect">
            <a:avLst/>
          </a:prstGeom>
          <a:noFill/>
          <a:ln>
            <a:noFill/>
          </a:ln>
        </p:spPr>
        <p:txBody>
          <a:bodyPr spcFirstLastPara="1" wrap="square" lIns="91425" tIns="45700" rIns="91425" bIns="45700" anchor="t" anchorCtr="0">
            <a:spAutoFit/>
          </a:bodyPr>
          <a:lstStyle/>
          <a:p>
            <a:pPr marL="0" marR="0" lvl="0" indent="-91440" algn="l" rtl="0">
              <a:lnSpc>
                <a:spcPct val="100000"/>
              </a:lnSpc>
              <a:spcBef>
                <a:spcPts val="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Name: </a:t>
            </a:r>
            <a:r>
              <a:rPr lang="en-US" sz="1800" b="0" i="0" u="none" strike="noStrike" cap="none">
                <a:solidFill>
                  <a:schemeClr val="dk2"/>
                </a:solidFill>
                <a:latin typeface="Open Sans Light"/>
                <a:ea typeface="Open Sans Light"/>
                <a:cs typeface="Open Sans Light"/>
                <a:sym typeface="Open Sans Light"/>
              </a:rPr>
              <a:t>Michael</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Age: </a:t>
            </a:r>
            <a:r>
              <a:rPr lang="en-US" sz="1800" b="0" i="0" u="none" strike="noStrike" cap="none">
                <a:solidFill>
                  <a:schemeClr val="dk2"/>
                </a:solidFill>
                <a:latin typeface="Open Sans Light"/>
                <a:ea typeface="Open Sans Light"/>
                <a:cs typeface="Open Sans Light"/>
                <a:sym typeface="Open Sans Light"/>
              </a:rPr>
              <a:t>25</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Occupation: </a:t>
            </a:r>
            <a:r>
              <a:rPr lang="en-US" sz="1800" b="0" i="0" u="none" strike="noStrike" cap="none">
                <a:solidFill>
                  <a:schemeClr val="dk2"/>
                </a:solidFill>
                <a:latin typeface="Open Sans Light"/>
                <a:ea typeface="Open Sans Light"/>
                <a:cs typeface="Open Sans Light"/>
                <a:sym typeface="Open Sans Light"/>
              </a:rPr>
              <a:t>College student majoring in finance.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Investment Experience: </a:t>
            </a:r>
            <a:r>
              <a:rPr lang="en-US" sz="1800" b="0" i="0" u="none" strike="noStrike" cap="none">
                <a:solidFill>
                  <a:schemeClr val="dk2"/>
                </a:solidFill>
                <a:latin typeface="Open Sans Light"/>
                <a:ea typeface="Open Sans Light"/>
                <a:cs typeface="Open Sans Light"/>
                <a:sym typeface="Open Sans Light"/>
              </a:rPr>
              <a:t>No practical experience.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Goals: </a:t>
            </a:r>
            <a:r>
              <a:rPr lang="en-US" sz="1800" b="0" i="0" u="none" strike="noStrike" cap="none">
                <a:solidFill>
                  <a:schemeClr val="dk2"/>
                </a:solidFill>
                <a:latin typeface="Open Sans Light"/>
                <a:ea typeface="Open Sans Light"/>
                <a:cs typeface="Open Sans Light"/>
                <a:sym typeface="Open Sans Light"/>
              </a:rPr>
              <a:t>To gain hands-on experience in the stock market using his classroom knowledge.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Challenges: </a:t>
            </a:r>
            <a:r>
              <a:rPr lang="en-US" sz="1800" b="0" i="0" u="none" strike="noStrike" cap="none">
                <a:solidFill>
                  <a:schemeClr val="dk2"/>
                </a:solidFill>
                <a:latin typeface="Open Sans Light"/>
                <a:ea typeface="Open Sans Light"/>
                <a:cs typeface="Open Sans Light"/>
                <a:sym typeface="Open Sans Light"/>
              </a:rPr>
              <a:t>Finds it difficult to apply his theoretical knowledge in real-world</a:t>
            </a:r>
            <a:endParaRPr sz="1400" b="0" i="0" u="none" strike="noStrike" cap="none">
              <a:solidFill>
                <a:srgbClr val="000000"/>
              </a:solidFill>
              <a:latin typeface="Arial"/>
              <a:ea typeface="Arial"/>
              <a:cs typeface="Arial"/>
              <a:sym typeface="Arial"/>
            </a:endParaRPr>
          </a:p>
        </p:txBody>
      </p:sp>
      <p:pic>
        <p:nvPicPr>
          <p:cNvPr id="212" name="Google Shape;212;p23" descr="A person smiling at the camera&#10;&#10;Description automatically generated"/>
          <p:cNvPicPr preferRelativeResize="0"/>
          <p:nvPr/>
        </p:nvPicPr>
        <p:blipFill rotWithShape="1">
          <a:blip r:embed="rId3">
            <a:alphaModFix/>
          </a:blip>
          <a:srcRect/>
          <a:stretch/>
        </p:blipFill>
        <p:spPr>
          <a:xfrm>
            <a:off x="1262282" y="1603835"/>
            <a:ext cx="3004919" cy="39518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MVP (</a:t>
            </a:r>
            <a:r>
              <a:rPr lang="en-US" sz="4200">
                <a:solidFill>
                  <a:schemeClr val="dk1"/>
                </a:solidFill>
              </a:rPr>
              <a:t>Minimum Viable Product</a:t>
            </a:r>
            <a:r>
              <a:rPr lang="en-US"/>
              <a:t> )</a:t>
            </a:r>
            <a:endParaRPr/>
          </a:p>
        </p:txBody>
      </p:sp>
      <p:sp>
        <p:nvSpPr>
          <p:cNvPr id="218" name="Google Shape;218;p24"/>
          <p:cNvSpPr txBox="1">
            <a:spLocks noGrp="1"/>
          </p:cNvSpPr>
          <p:nvPr>
            <p:ph type="body" idx="1"/>
          </p:nvPr>
        </p:nvSpPr>
        <p:spPr>
          <a:xfrm>
            <a:off x="1143000" y="2009554"/>
            <a:ext cx="9906000" cy="4024500"/>
          </a:xfrm>
          <a:prstGeom prst="rect">
            <a:avLst/>
          </a:prstGeom>
        </p:spPr>
        <p:txBody>
          <a:bodyPr spcFirstLastPara="1" wrap="square" lIns="91425" tIns="45700" rIns="91425" bIns="45700" anchor="t" anchorCtr="0">
            <a:normAutofit/>
          </a:bodyPr>
          <a:lstStyle/>
          <a:p>
            <a:pPr marL="457200" lvl="0" indent="-350520" algn="l" rtl="0">
              <a:spcBef>
                <a:spcPts val="1000"/>
              </a:spcBef>
              <a:spcAft>
                <a:spcPts val="0"/>
              </a:spcAft>
              <a:buSzPts val="1920"/>
              <a:buChar char="•"/>
            </a:pPr>
            <a:r>
              <a:rPr lang="en-US"/>
              <a:t>User Authentication </a:t>
            </a:r>
            <a:endParaRPr/>
          </a:p>
          <a:p>
            <a:pPr marL="457200" lvl="0" indent="-350520" algn="l" rtl="0">
              <a:spcBef>
                <a:spcPts val="0"/>
              </a:spcBef>
              <a:spcAft>
                <a:spcPts val="0"/>
              </a:spcAft>
              <a:buSzPts val="1920"/>
              <a:buChar char="•"/>
            </a:pPr>
            <a:r>
              <a:rPr lang="en-US"/>
              <a:t>ML-driven Trading Simulations </a:t>
            </a:r>
            <a:endParaRPr/>
          </a:p>
          <a:p>
            <a:pPr marL="457200" lvl="0" indent="-350520" algn="l" rtl="0">
              <a:spcBef>
                <a:spcPts val="0"/>
              </a:spcBef>
              <a:spcAft>
                <a:spcPts val="0"/>
              </a:spcAft>
              <a:buSzPts val="1920"/>
              <a:buChar char="•"/>
            </a:pPr>
            <a:r>
              <a:rPr lang="en-US"/>
              <a:t>Adaptive Risk Management Tools </a:t>
            </a:r>
            <a:endParaRPr/>
          </a:p>
          <a:p>
            <a:pPr marL="457200" lvl="0" indent="-350520" algn="l" rtl="0">
              <a:spcBef>
                <a:spcPts val="0"/>
              </a:spcBef>
              <a:spcAft>
                <a:spcPts val="0"/>
              </a:spcAft>
              <a:buSzPts val="1920"/>
              <a:buChar char="•"/>
            </a:pPr>
            <a:r>
              <a:rPr lang="en-US"/>
              <a:t>Personalized Learning Paths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4200" i="0">
                <a:solidFill>
                  <a:schemeClr val="dk1"/>
                </a:solidFill>
              </a:rPr>
              <a:t>Technologies - Frontend</a:t>
            </a:r>
            <a:endParaRPr/>
          </a:p>
        </p:txBody>
      </p:sp>
      <p:pic>
        <p:nvPicPr>
          <p:cNvPr id="224" name="Google Shape;224;p25"/>
          <p:cNvPicPr preferRelativeResize="0"/>
          <p:nvPr/>
        </p:nvPicPr>
        <p:blipFill rotWithShape="1">
          <a:blip r:embed="rId3">
            <a:alphaModFix/>
          </a:blip>
          <a:srcRect/>
          <a:stretch/>
        </p:blipFill>
        <p:spPr>
          <a:xfrm>
            <a:off x="1142996" y="2009542"/>
            <a:ext cx="2825656" cy="1589431"/>
          </a:xfrm>
          <a:prstGeom prst="rect">
            <a:avLst/>
          </a:prstGeom>
          <a:noFill/>
          <a:ln>
            <a:noFill/>
          </a:ln>
        </p:spPr>
      </p:pic>
      <p:pic>
        <p:nvPicPr>
          <p:cNvPr id="225" name="Google Shape;225;p25" descr="A blue waves on a white background&#10;&#10;Description automatically generated"/>
          <p:cNvPicPr preferRelativeResize="0"/>
          <p:nvPr/>
        </p:nvPicPr>
        <p:blipFill rotWithShape="1">
          <a:blip r:embed="rId4">
            <a:alphaModFix/>
          </a:blip>
          <a:srcRect/>
          <a:stretch/>
        </p:blipFill>
        <p:spPr>
          <a:xfrm>
            <a:off x="1301826" y="3809525"/>
            <a:ext cx="2271726" cy="1382100"/>
          </a:xfrm>
          <a:prstGeom prst="rect">
            <a:avLst/>
          </a:prstGeom>
          <a:noFill/>
          <a:ln>
            <a:noFill/>
          </a:ln>
        </p:spPr>
      </p:pic>
      <p:sp>
        <p:nvSpPr>
          <p:cNvPr id="226" name="Google Shape;226;p25"/>
          <p:cNvSpPr txBox="1"/>
          <p:nvPr/>
        </p:nvSpPr>
        <p:spPr>
          <a:xfrm>
            <a:off x="5564600" y="2526625"/>
            <a:ext cx="4917900" cy="26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Open Sans Light"/>
              <a:ea typeface="Open Sans Light"/>
              <a:cs typeface="Open Sans Light"/>
              <a:sym typeface="Open Sans Light"/>
            </a:endParaRPr>
          </a:p>
        </p:txBody>
      </p:sp>
      <p:sp>
        <p:nvSpPr>
          <p:cNvPr id="227" name="Google Shape;227;p25"/>
          <p:cNvSpPr txBox="1"/>
          <p:nvPr/>
        </p:nvSpPr>
        <p:spPr>
          <a:xfrm>
            <a:off x="5504450" y="2707100"/>
            <a:ext cx="5354100" cy="23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Open Sans Light"/>
                <a:ea typeface="Open Sans Light"/>
                <a:cs typeface="Open Sans Light"/>
                <a:sym typeface="Open Sans Light"/>
              </a:rPr>
              <a:t>React Js is used for building frontend application and tailwindcss is used for styling.</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4200" i="0">
                <a:solidFill>
                  <a:schemeClr val="dk1"/>
                </a:solidFill>
              </a:rPr>
              <a:t>Technologies - Backend</a:t>
            </a:r>
            <a:endParaRPr/>
          </a:p>
        </p:txBody>
      </p:sp>
      <p:sp>
        <p:nvSpPr>
          <p:cNvPr id="233" name="Google Shape;233;p26"/>
          <p:cNvSpPr txBox="1"/>
          <p:nvPr/>
        </p:nvSpPr>
        <p:spPr>
          <a:xfrm>
            <a:off x="5564600" y="2526625"/>
            <a:ext cx="4917900" cy="26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Open Sans Light"/>
              <a:ea typeface="Open Sans Light"/>
              <a:cs typeface="Open Sans Light"/>
              <a:sym typeface="Open Sans Light"/>
            </a:endParaRPr>
          </a:p>
        </p:txBody>
      </p:sp>
      <p:sp>
        <p:nvSpPr>
          <p:cNvPr id="234" name="Google Shape;234;p26"/>
          <p:cNvSpPr txBox="1"/>
          <p:nvPr/>
        </p:nvSpPr>
        <p:spPr>
          <a:xfrm>
            <a:off x="5504450" y="2707100"/>
            <a:ext cx="5354100" cy="23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Open Sans Light"/>
                <a:ea typeface="Open Sans Light"/>
                <a:cs typeface="Open Sans Light"/>
                <a:sym typeface="Open Sans Light"/>
              </a:rPr>
              <a:t>Node js is used for backend services and even mongodb is used as an NoSQL database and to store the data.</a:t>
            </a:r>
            <a:endParaRPr sz="2400">
              <a:solidFill>
                <a:schemeClr val="dk2"/>
              </a:solidFill>
              <a:latin typeface="Open Sans Light"/>
              <a:ea typeface="Open Sans Light"/>
              <a:cs typeface="Open Sans Light"/>
              <a:sym typeface="Open Sans Light"/>
            </a:endParaRPr>
          </a:p>
        </p:txBody>
      </p:sp>
      <p:pic>
        <p:nvPicPr>
          <p:cNvPr id="235" name="Google Shape;235;p26" descr="A group of logos on a black background&#10;&#10;Description automatically generated"/>
          <p:cNvPicPr preferRelativeResize="0"/>
          <p:nvPr/>
        </p:nvPicPr>
        <p:blipFill rotWithShape="1">
          <a:blip r:embed="rId3">
            <a:alphaModFix/>
          </a:blip>
          <a:srcRect/>
          <a:stretch/>
        </p:blipFill>
        <p:spPr>
          <a:xfrm>
            <a:off x="1142996" y="1715972"/>
            <a:ext cx="2942904" cy="1795670"/>
          </a:xfrm>
          <a:prstGeom prst="rect">
            <a:avLst/>
          </a:prstGeom>
          <a:noFill/>
          <a:ln>
            <a:noFill/>
          </a:ln>
        </p:spPr>
      </p:pic>
      <p:pic>
        <p:nvPicPr>
          <p:cNvPr id="236" name="Google Shape;236;p26" descr="A logo with a leaf&#10;&#10;Description automatically generated"/>
          <p:cNvPicPr preferRelativeResize="0"/>
          <p:nvPr/>
        </p:nvPicPr>
        <p:blipFill rotWithShape="1">
          <a:blip r:embed="rId4">
            <a:alphaModFix/>
          </a:blip>
          <a:srcRect/>
          <a:stretch/>
        </p:blipFill>
        <p:spPr>
          <a:xfrm>
            <a:off x="971176" y="3899350"/>
            <a:ext cx="3592623" cy="26965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4200" i="0">
                <a:solidFill>
                  <a:schemeClr val="dk1"/>
                </a:solidFill>
              </a:rPr>
              <a:t>Technologies - Machine Learning</a:t>
            </a:r>
            <a:endParaRPr/>
          </a:p>
        </p:txBody>
      </p:sp>
      <p:sp>
        <p:nvSpPr>
          <p:cNvPr id="242" name="Google Shape;242;p27"/>
          <p:cNvSpPr txBox="1"/>
          <p:nvPr/>
        </p:nvSpPr>
        <p:spPr>
          <a:xfrm>
            <a:off x="5564600" y="2526625"/>
            <a:ext cx="4917900" cy="26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latin typeface="Open Sans Light"/>
              <a:ea typeface="Open Sans Light"/>
              <a:cs typeface="Open Sans Light"/>
              <a:sym typeface="Open Sans Light"/>
            </a:endParaRPr>
          </a:p>
        </p:txBody>
      </p:sp>
      <p:sp>
        <p:nvSpPr>
          <p:cNvPr id="243" name="Google Shape;243;p27"/>
          <p:cNvSpPr txBox="1"/>
          <p:nvPr/>
        </p:nvSpPr>
        <p:spPr>
          <a:xfrm>
            <a:off x="5504450" y="2707100"/>
            <a:ext cx="5354100" cy="236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Open Sans Light"/>
                <a:ea typeface="Open Sans Light"/>
                <a:cs typeface="Open Sans Light"/>
                <a:sym typeface="Open Sans Light"/>
              </a:rPr>
              <a:t>Sciket Learn is used for Machine learning and to do predictions.</a:t>
            </a:r>
            <a:endParaRPr sz="2400">
              <a:solidFill>
                <a:schemeClr val="dk2"/>
              </a:solidFill>
              <a:latin typeface="Open Sans Light"/>
              <a:ea typeface="Open Sans Light"/>
              <a:cs typeface="Open Sans Light"/>
              <a:sym typeface="Open Sans Light"/>
            </a:endParaRPr>
          </a:p>
        </p:txBody>
      </p:sp>
      <p:pic>
        <p:nvPicPr>
          <p:cNvPr id="244" name="Google Shape;244;p27" descr="A logo with text on it&#10;&#10;Description automatically generated with medium confidence"/>
          <p:cNvPicPr preferRelativeResize="0"/>
          <p:nvPr/>
        </p:nvPicPr>
        <p:blipFill rotWithShape="1">
          <a:blip r:embed="rId3">
            <a:alphaModFix/>
          </a:blip>
          <a:srcRect/>
          <a:stretch/>
        </p:blipFill>
        <p:spPr>
          <a:xfrm>
            <a:off x="1336379" y="2548196"/>
            <a:ext cx="3272656" cy="17616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8"/>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4200" i="0">
                <a:solidFill>
                  <a:schemeClr val="dk1"/>
                </a:solidFill>
              </a:rPr>
              <a:t>Technologies - Cloud</a:t>
            </a:r>
            <a:endParaRPr/>
          </a:p>
        </p:txBody>
      </p:sp>
      <p:pic>
        <p:nvPicPr>
          <p:cNvPr id="250" name="Google Shape;250;p28" descr="A logo with a smile&#10;&#10;Description automatically generated"/>
          <p:cNvPicPr preferRelativeResize="0"/>
          <p:nvPr/>
        </p:nvPicPr>
        <p:blipFill rotWithShape="1">
          <a:blip r:embed="rId3">
            <a:alphaModFix/>
          </a:blip>
          <a:srcRect/>
          <a:stretch/>
        </p:blipFill>
        <p:spPr>
          <a:xfrm>
            <a:off x="1366830" y="2151607"/>
            <a:ext cx="1841500" cy="1104900"/>
          </a:xfrm>
          <a:prstGeom prst="rect">
            <a:avLst/>
          </a:prstGeom>
          <a:noFill/>
          <a:ln>
            <a:noFill/>
          </a:ln>
        </p:spPr>
      </p:pic>
      <p:pic>
        <p:nvPicPr>
          <p:cNvPr id="251" name="Google Shape;251;p28" descr="A blue and black logo&#10;&#10;Description automatically generated"/>
          <p:cNvPicPr preferRelativeResize="0"/>
          <p:nvPr/>
        </p:nvPicPr>
        <p:blipFill rotWithShape="1">
          <a:blip r:embed="rId4">
            <a:alphaModFix/>
          </a:blip>
          <a:srcRect/>
          <a:stretch/>
        </p:blipFill>
        <p:spPr>
          <a:xfrm>
            <a:off x="1456873" y="3658601"/>
            <a:ext cx="2104221" cy="2104221"/>
          </a:xfrm>
          <a:prstGeom prst="rect">
            <a:avLst/>
          </a:prstGeom>
          <a:noFill/>
          <a:ln>
            <a:noFill/>
          </a:ln>
        </p:spPr>
      </p:pic>
      <p:sp>
        <p:nvSpPr>
          <p:cNvPr id="252" name="Google Shape;252;p28"/>
          <p:cNvSpPr txBox="1"/>
          <p:nvPr/>
        </p:nvSpPr>
        <p:spPr>
          <a:xfrm>
            <a:off x="4767525" y="2165675"/>
            <a:ext cx="6030900" cy="30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2"/>
                </a:solidFill>
                <a:latin typeface="Open Sans Light"/>
                <a:ea typeface="Open Sans Light"/>
                <a:cs typeface="Open Sans Light"/>
                <a:sym typeface="Open Sans Light"/>
              </a:rPr>
              <a:t>AWS is used for deploying the application and docker is used for containisation and scalability.</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9"/>
          <p:cNvSpPr txBox="1"/>
          <p:nvPr/>
        </p:nvSpPr>
        <p:spPr>
          <a:xfrm>
            <a:off x="1656521" y="795130"/>
            <a:ext cx="198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9"/>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en-US" sz="4200" i="0">
                <a:solidFill>
                  <a:schemeClr val="dk1"/>
                </a:solidFill>
              </a:rPr>
              <a:t>Machine Learning Algorithm</a:t>
            </a:r>
            <a:endParaRPr/>
          </a:p>
        </p:txBody>
      </p:sp>
      <p:sp>
        <p:nvSpPr>
          <p:cNvPr id="259" name="Google Shape;259;p29"/>
          <p:cNvSpPr txBox="1"/>
          <p:nvPr/>
        </p:nvSpPr>
        <p:spPr>
          <a:xfrm>
            <a:off x="1714500" y="2376225"/>
            <a:ext cx="7760400" cy="2707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Font typeface="Open Sans Light"/>
              <a:buChar char="●"/>
            </a:pPr>
            <a:r>
              <a:rPr lang="en-US" sz="2400">
                <a:solidFill>
                  <a:schemeClr val="dk2"/>
                </a:solidFill>
                <a:latin typeface="Open Sans Light"/>
                <a:ea typeface="Open Sans Light"/>
                <a:cs typeface="Open Sans Light"/>
                <a:sym typeface="Open Sans Light"/>
              </a:rPr>
              <a:t>Random Forests predict trends in ML-driven trading simulations. </a:t>
            </a:r>
            <a:endParaRPr sz="2400">
              <a:solidFill>
                <a:schemeClr val="dk2"/>
              </a:solidFill>
              <a:latin typeface="Open Sans Light"/>
              <a:ea typeface="Open Sans Light"/>
              <a:cs typeface="Open Sans Light"/>
              <a:sym typeface="Open Sans Light"/>
            </a:endParaRPr>
          </a:p>
          <a:p>
            <a:pPr marL="457200" lvl="0" indent="-381000" algn="l" rtl="0">
              <a:spcBef>
                <a:spcPts val="0"/>
              </a:spcBef>
              <a:spcAft>
                <a:spcPts val="0"/>
              </a:spcAft>
              <a:buClr>
                <a:schemeClr val="dk2"/>
              </a:buClr>
              <a:buSzPts val="2400"/>
              <a:buFont typeface="Open Sans Light"/>
              <a:buChar char="●"/>
            </a:pPr>
            <a:r>
              <a:rPr lang="en-US" sz="2400">
                <a:solidFill>
                  <a:schemeClr val="dk2"/>
                </a:solidFill>
                <a:latin typeface="Open Sans Light"/>
                <a:ea typeface="Open Sans Light"/>
                <a:cs typeface="Open Sans Light"/>
                <a:sym typeface="Open Sans Light"/>
              </a:rPr>
              <a:t>Logistic regression classifies risks in adaptive management tools. </a:t>
            </a:r>
            <a:endParaRPr sz="2400">
              <a:solidFill>
                <a:schemeClr val="dk2"/>
              </a:solidFill>
              <a:latin typeface="Open Sans Light"/>
              <a:ea typeface="Open Sans Light"/>
              <a:cs typeface="Open Sans Light"/>
              <a:sym typeface="Open Sans Light"/>
            </a:endParaRPr>
          </a:p>
          <a:p>
            <a:pPr marL="457200" lvl="0" indent="-381000" algn="l" rtl="0">
              <a:spcBef>
                <a:spcPts val="0"/>
              </a:spcBef>
              <a:spcAft>
                <a:spcPts val="0"/>
              </a:spcAft>
              <a:buClr>
                <a:schemeClr val="dk2"/>
              </a:buClr>
              <a:buSzPts val="2400"/>
              <a:buFont typeface="Open Sans Light"/>
              <a:buChar char="●"/>
            </a:pPr>
            <a:r>
              <a:rPr lang="en-US" sz="2400">
                <a:solidFill>
                  <a:schemeClr val="dk2"/>
                </a:solidFill>
                <a:latin typeface="Open Sans Light"/>
                <a:ea typeface="Open Sans Light"/>
                <a:cs typeface="Open Sans Light"/>
                <a:sym typeface="Open Sans Light"/>
              </a:rPr>
              <a:t>K-means clustering tailors content in personalized learning paths.</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Conceptual Diagram</a:t>
            </a:r>
            <a:endParaRPr/>
          </a:p>
        </p:txBody>
      </p:sp>
      <p:pic>
        <p:nvPicPr>
          <p:cNvPr id="265" name="Google Shape;265;p30"/>
          <p:cNvPicPr preferRelativeResize="0"/>
          <p:nvPr/>
        </p:nvPicPr>
        <p:blipFill>
          <a:blip r:embed="rId3">
            <a:alphaModFix/>
          </a:blip>
          <a:stretch>
            <a:fillRect/>
          </a:stretch>
        </p:blipFill>
        <p:spPr>
          <a:xfrm>
            <a:off x="1731550" y="1797176"/>
            <a:ext cx="9422628" cy="463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Class Diagram</a:t>
            </a:r>
            <a:endParaRPr/>
          </a:p>
        </p:txBody>
      </p:sp>
      <p:pic>
        <p:nvPicPr>
          <p:cNvPr id="271" name="Google Shape;271;p31"/>
          <p:cNvPicPr preferRelativeResize="0"/>
          <p:nvPr/>
        </p:nvPicPr>
        <p:blipFill>
          <a:blip r:embed="rId3">
            <a:alphaModFix/>
          </a:blip>
          <a:stretch>
            <a:fillRect/>
          </a:stretch>
        </p:blipFill>
        <p:spPr>
          <a:xfrm>
            <a:off x="2232900" y="1915500"/>
            <a:ext cx="7196852" cy="4489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cxnSp>
        <p:nvCxnSpPr>
          <p:cNvPr id="112" name="Google Shape;112;p14"/>
          <p:cNvCxnSpPr/>
          <p:nvPr/>
        </p:nvCxnSpPr>
        <p:spPr>
          <a:xfrm rot="10800000" flipH="1">
            <a:off x="0" y="0"/>
            <a:ext cx="6485860" cy="154172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13" name="Google Shape;113;p14"/>
          <p:cNvCxnSpPr/>
          <p:nvPr/>
        </p:nvCxnSpPr>
        <p:spPr>
          <a:xfrm>
            <a:off x="0" y="691116"/>
            <a:ext cx="12192000" cy="1091583"/>
          </a:xfrm>
          <a:prstGeom prst="straightConnector1">
            <a:avLst/>
          </a:prstGeom>
          <a:noFill/>
          <a:ln w="12700" cap="flat" cmpd="sng">
            <a:solidFill>
              <a:schemeClr val="accent2">
                <a:alpha val="69411"/>
              </a:schemeClr>
            </a:solidFill>
            <a:prstDash val="solid"/>
            <a:miter lim="800000"/>
            <a:headEnd type="none" w="sm" len="sm"/>
            <a:tailEnd type="none" w="sm" len="sm"/>
          </a:ln>
        </p:spPr>
      </p:cxnSp>
      <p:grpSp>
        <p:nvGrpSpPr>
          <p:cNvPr id="114" name="Google Shape;114;p14"/>
          <p:cNvGrpSpPr/>
          <p:nvPr/>
        </p:nvGrpSpPr>
        <p:grpSpPr>
          <a:xfrm>
            <a:off x="2908764" y="2101701"/>
            <a:ext cx="6403968" cy="3842381"/>
            <a:chOff x="2077938" y="2513"/>
            <a:chExt cx="6403968" cy="3842381"/>
          </a:xfrm>
        </p:grpSpPr>
        <p:sp>
          <p:nvSpPr>
            <p:cNvPr id="115" name="Google Shape;115;p14"/>
            <p:cNvSpPr/>
            <p:nvPr/>
          </p:nvSpPr>
          <p:spPr>
            <a:xfrm>
              <a:off x="2077938" y="2513"/>
              <a:ext cx="6403968" cy="3842381"/>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txBox="1"/>
            <p:nvPr/>
          </p:nvSpPr>
          <p:spPr>
            <a:xfrm>
              <a:off x="2077938" y="2513"/>
              <a:ext cx="6403968" cy="3842381"/>
            </a:xfrm>
            <a:prstGeom prst="rect">
              <a:avLst/>
            </a:prstGeom>
            <a:noFill/>
            <a:ln>
              <a:noFill/>
            </a:ln>
          </p:spPr>
          <p:txBody>
            <a:bodyPr spcFirstLastPara="1" wrap="square" lIns="114300" tIns="114300" rIns="114300" bIns="114300" anchor="t" anchorCtr="0">
              <a:noAutofit/>
            </a:bodyPr>
            <a:lstStyle/>
            <a:p>
              <a:pPr marL="0" marR="0" lvl="0" indent="0" algn="l" rtl="0">
                <a:lnSpc>
                  <a:spcPct val="90000"/>
                </a:lnSpc>
                <a:spcBef>
                  <a:spcPts val="0"/>
                </a:spcBef>
                <a:spcAft>
                  <a:spcPts val="0"/>
                </a:spcAft>
                <a:buClr>
                  <a:schemeClr val="lt1"/>
                </a:buClr>
                <a:buSzPts val="3000"/>
                <a:buFont typeface="Open Sans Light"/>
                <a:buNone/>
              </a:pPr>
              <a:r>
                <a:rPr lang="en-US" sz="3000" b="0" i="0" u="none" strike="noStrike" cap="none">
                  <a:solidFill>
                    <a:schemeClr val="lt1"/>
                  </a:solidFill>
                  <a:latin typeface="Open Sans Light"/>
                  <a:ea typeface="Open Sans Light"/>
                  <a:cs typeface="Open Sans Light"/>
                  <a:sym typeface="Open Sans Light"/>
                </a:rPr>
                <a:t>AGENDA</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1050"/>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TEAM MEMBERS</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PROJECT OVERVIEW</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PERSONAS</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TECH STACK</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SPRINT SCHEDULE</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TEAM AGREEMENT</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RETROSPECTIVE</a:t>
              </a:r>
              <a:endParaRPr sz="1400" b="0" i="0" u="none" strike="noStrike" cap="none">
                <a:solidFill>
                  <a:srgbClr val="000000"/>
                </a:solidFill>
                <a:latin typeface="Arial"/>
                <a:ea typeface="Arial"/>
                <a:cs typeface="Arial"/>
                <a:sym typeface="Arial"/>
              </a:endParaRPr>
            </a:p>
            <a:p>
              <a:pPr marL="228600" marR="0" lvl="1" indent="-228600" algn="l" rtl="0">
                <a:lnSpc>
                  <a:spcPct val="90000"/>
                </a:lnSpc>
                <a:spcBef>
                  <a:spcPts val="345"/>
                </a:spcBef>
                <a:spcAft>
                  <a:spcPts val="0"/>
                </a:spcAft>
                <a:buClr>
                  <a:schemeClr val="lt1"/>
                </a:buClr>
                <a:buSzPts val="2300"/>
                <a:buFont typeface="Open Sans Light"/>
                <a:buChar char="•"/>
              </a:pPr>
              <a:r>
                <a:rPr lang="en-US" sz="2300" b="0" i="0" u="none" strike="noStrike" cap="none">
                  <a:solidFill>
                    <a:schemeClr val="lt1"/>
                  </a:solidFill>
                  <a:latin typeface="Open Sans Light"/>
                  <a:ea typeface="Open Sans Light"/>
                  <a:cs typeface="Open Sans Light"/>
                  <a:sym typeface="Open Sans Light"/>
                </a:rPr>
                <a:t>WIKI LINK</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2"/>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Sequence Diagram</a:t>
            </a:r>
            <a:endParaRPr/>
          </a:p>
        </p:txBody>
      </p:sp>
      <p:pic>
        <p:nvPicPr>
          <p:cNvPr id="277" name="Google Shape;277;p32"/>
          <p:cNvPicPr preferRelativeResize="0"/>
          <p:nvPr/>
        </p:nvPicPr>
        <p:blipFill>
          <a:blip r:embed="rId3">
            <a:alphaModFix/>
          </a:blip>
          <a:stretch>
            <a:fillRect/>
          </a:stretch>
        </p:blipFill>
        <p:spPr>
          <a:xfrm>
            <a:off x="1318463" y="1834176"/>
            <a:ext cx="9555077" cy="4833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3"/>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State Diagram</a:t>
            </a:r>
            <a:endParaRPr/>
          </a:p>
        </p:txBody>
      </p:sp>
      <p:pic>
        <p:nvPicPr>
          <p:cNvPr id="283" name="Google Shape;283;p33"/>
          <p:cNvPicPr preferRelativeResize="0"/>
          <p:nvPr/>
        </p:nvPicPr>
        <p:blipFill>
          <a:blip r:embed="rId3">
            <a:alphaModFix/>
          </a:blip>
          <a:stretch>
            <a:fillRect/>
          </a:stretch>
        </p:blipFill>
        <p:spPr>
          <a:xfrm>
            <a:off x="1579150" y="2105525"/>
            <a:ext cx="9369577" cy="4615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Context Diagram</a:t>
            </a:r>
            <a:endParaRPr/>
          </a:p>
        </p:txBody>
      </p:sp>
      <p:pic>
        <p:nvPicPr>
          <p:cNvPr id="289" name="Google Shape;289;p34"/>
          <p:cNvPicPr preferRelativeResize="0"/>
          <p:nvPr/>
        </p:nvPicPr>
        <p:blipFill>
          <a:blip r:embed="rId3">
            <a:alphaModFix/>
          </a:blip>
          <a:stretch>
            <a:fillRect/>
          </a:stretch>
        </p:blipFill>
        <p:spPr>
          <a:xfrm>
            <a:off x="1505975" y="1752076"/>
            <a:ext cx="9623107" cy="46376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1143000" y="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USER STORIES/Acceptance Criteria</a:t>
            </a:r>
            <a:endParaRPr/>
          </a:p>
        </p:txBody>
      </p:sp>
      <p:sp>
        <p:nvSpPr>
          <p:cNvPr id="295" name="Google Shape;295;p35"/>
          <p:cNvSpPr txBox="1">
            <a:spLocks noGrp="1"/>
          </p:cNvSpPr>
          <p:nvPr>
            <p:ph type="body" idx="1"/>
          </p:nvPr>
        </p:nvSpPr>
        <p:spPr>
          <a:xfrm>
            <a:off x="1143000" y="2009554"/>
            <a:ext cx="9906000" cy="4024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96" name="Google Shape;296;p35"/>
          <p:cNvPicPr preferRelativeResize="0"/>
          <p:nvPr/>
        </p:nvPicPr>
        <p:blipFill>
          <a:blip r:embed="rId3">
            <a:alphaModFix/>
          </a:blip>
          <a:stretch>
            <a:fillRect/>
          </a:stretch>
        </p:blipFill>
        <p:spPr>
          <a:xfrm>
            <a:off x="1061575" y="1259325"/>
            <a:ext cx="10077575" cy="56829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4087750" y="15385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Sprint Backlog</a:t>
            </a:r>
            <a:endParaRPr/>
          </a:p>
        </p:txBody>
      </p:sp>
      <p:pic>
        <p:nvPicPr>
          <p:cNvPr id="302" name="Google Shape;302;p36"/>
          <p:cNvPicPr preferRelativeResize="0"/>
          <p:nvPr/>
        </p:nvPicPr>
        <p:blipFill rotWithShape="1">
          <a:blip r:embed="rId3">
            <a:alphaModFix/>
          </a:blip>
          <a:srcRect/>
          <a:stretch/>
        </p:blipFill>
        <p:spPr>
          <a:xfrm>
            <a:off x="0" y="1233150"/>
            <a:ext cx="12192001" cy="3468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2975300" y="-408925"/>
            <a:ext cx="46434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Burndown chart</a:t>
            </a:r>
            <a:endParaRPr/>
          </a:p>
        </p:txBody>
      </p:sp>
      <p:sp>
        <p:nvSpPr>
          <p:cNvPr id="308" name="Google Shape;308;p37"/>
          <p:cNvSpPr txBox="1">
            <a:spLocks noGrp="1"/>
          </p:cNvSpPr>
          <p:nvPr>
            <p:ph type="body" idx="1"/>
          </p:nvPr>
        </p:nvSpPr>
        <p:spPr>
          <a:xfrm>
            <a:off x="1143000" y="2009554"/>
            <a:ext cx="9906000" cy="4024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09" name="Google Shape;309;p37"/>
          <p:cNvPicPr preferRelativeResize="0"/>
          <p:nvPr/>
        </p:nvPicPr>
        <p:blipFill>
          <a:blip r:embed="rId3">
            <a:alphaModFix/>
          </a:blip>
          <a:stretch>
            <a:fillRect/>
          </a:stretch>
        </p:blipFill>
        <p:spPr>
          <a:xfrm>
            <a:off x="657300" y="626050"/>
            <a:ext cx="10391700" cy="6101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team velocity</a:t>
            </a:r>
            <a:endParaRPr/>
          </a:p>
        </p:txBody>
      </p:sp>
      <p:sp>
        <p:nvSpPr>
          <p:cNvPr id="315" name="Google Shape;315;p38"/>
          <p:cNvSpPr txBox="1">
            <a:spLocks noGrp="1"/>
          </p:cNvSpPr>
          <p:nvPr>
            <p:ph type="title"/>
          </p:nvPr>
        </p:nvSpPr>
        <p:spPr>
          <a:xfrm>
            <a:off x="1260775" y="2234801"/>
            <a:ext cx="9906000" cy="138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25 story points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9"/>
          <p:cNvSpPr txBox="1"/>
          <p:nvPr/>
        </p:nvSpPr>
        <p:spPr>
          <a:xfrm>
            <a:off x="1476260" y="661012"/>
            <a:ext cx="31486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Open Sans Light"/>
                <a:ea typeface="Open Sans Light"/>
                <a:cs typeface="Open Sans Light"/>
                <a:sym typeface="Open Sans Light"/>
              </a:rPr>
              <a:t>TEAM AGREEMENT</a:t>
            </a:r>
            <a:endParaRPr sz="1400" b="0" i="0" u="none" strike="noStrike" cap="none">
              <a:solidFill>
                <a:srgbClr val="000000"/>
              </a:solidFill>
              <a:latin typeface="Arial"/>
              <a:ea typeface="Arial"/>
              <a:cs typeface="Arial"/>
              <a:sym typeface="Arial"/>
            </a:endParaRPr>
          </a:p>
        </p:txBody>
      </p:sp>
      <p:pic>
        <p:nvPicPr>
          <p:cNvPr id="321" name="Google Shape;321;p39" descr="A document with text and a list of questions&#10;&#10;Description automatically generated with medium confidence"/>
          <p:cNvPicPr preferRelativeResize="0"/>
          <p:nvPr/>
        </p:nvPicPr>
        <p:blipFill rotWithShape="1">
          <a:blip r:embed="rId3">
            <a:alphaModFix/>
          </a:blip>
          <a:srcRect/>
          <a:stretch/>
        </p:blipFill>
        <p:spPr>
          <a:xfrm>
            <a:off x="4122255" y="1245787"/>
            <a:ext cx="5703360" cy="51073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p:nvPr/>
        </p:nvSpPr>
        <p:spPr>
          <a:xfrm>
            <a:off x="1124877" y="1024575"/>
            <a:ext cx="37329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Open Sans Light"/>
                <a:ea typeface="Open Sans Light"/>
                <a:cs typeface="Open Sans Light"/>
                <a:sym typeface="Open Sans Light"/>
              </a:rPr>
              <a:t>RETROSPECTIVE</a:t>
            </a:r>
            <a:endParaRPr sz="1400" b="0" i="0" u="none" strike="noStrike" cap="none">
              <a:solidFill>
                <a:srgbClr val="000000"/>
              </a:solidFill>
              <a:latin typeface="Arial"/>
              <a:ea typeface="Arial"/>
              <a:cs typeface="Arial"/>
              <a:sym typeface="Arial"/>
            </a:endParaRPr>
          </a:p>
        </p:txBody>
      </p:sp>
      <p:pic>
        <p:nvPicPr>
          <p:cNvPr id="327" name="Google Shape;327;p40"/>
          <p:cNvPicPr preferRelativeResize="0"/>
          <p:nvPr/>
        </p:nvPicPr>
        <p:blipFill>
          <a:blip r:embed="rId3">
            <a:alphaModFix/>
          </a:blip>
          <a:stretch>
            <a:fillRect/>
          </a:stretch>
        </p:blipFill>
        <p:spPr>
          <a:xfrm>
            <a:off x="2212825" y="1851993"/>
            <a:ext cx="8789080" cy="49438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1143000" y="533401"/>
            <a:ext cx="9906000" cy="138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Sprint 3 updates</a:t>
            </a:r>
            <a:endParaRPr/>
          </a:p>
        </p:txBody>
      </p:sp>
      <p:sp>
        <p:nvSpPr>
          <p:cNvPr id="333" name="Google Shape;333;p41"/>
          <p:cNvSpPr txBox="1">
            <a:spLocks noGrp="1"/>
          </p:cNvSpPr>
          <p:nvPr>
            <p:ph type="body" idx="1"/>
          </p:nvPr>
        </p:nvSpPr>
        <p:spPr>
          <a:xfrm>
            <a:off x="1143000" y="2009554"/>
            <a:ext cx="9906000" cy="4024500"/>
          </a:xfrm>
          <a:prstGeom prst="rect">
            <a:avLst/>
          </a:prstGeom>
          <a:noFill/>
          <a:ln>
            <a:noFill/>
          </a:ln>
        </p:spPr>
        <p:txBody>
          <a:bodyPr spcFirstLastPara="1" wrap="square" lIns="91425" tIns="45700" rIns="91425" bIns="45700" anchor="t" anchorCtr="0">
            <a:normAutofit/>
          </a:bodyPr>
          <a:lstStyle/>
          <a:p>
            <a:pPr marL="457200" lvl="0" indent="0" algn="l" rtl="0">
              <a:lnSpc>
                <a:spcPct val="100000"/>
              </a:lnSpc>
              <a:spcBef>
                <a:spcPts val="1000"/>
              </a:spcBef>
              <a:spcAft>
                <a:spcPts val="0"/>
              </a:spcAft>
              <a:buNone/>
            </a:pPr>
            <a:endParaRPr/>
          </a:p>
          <a:p>
            <a:pPr marL="457200" lvl="0" indent="0" algn="l" rtl="0">
              <a:lnSpc>
                <a:spcPct val="100000"/>
              </a:lnSpc>
              <a:spcBef>
                <a:spcPts val="0"/>
              </a:spcBef>
              <a:spcAft>
                <a:spcPts val="0"/>
              </a:spcAft>
              <a:buNone/>
            </a:pPr>
            <a:endParaRPr/>
          </a:p>
          <a:p>
            <a:pPr marL="457200" lvl="0" indent="-350520" algn="l" rtl="0">
              <a:lnSpc>
                <a:spcPct val="100000"/>
              </a:lnSpc>
              <a:spcBef>
                <a:spcPts val="0"/>
              </a:spcBef>
              <a:spcAft>
                <a:spcPts val="0"/>
              </a:spcAft>
              <a:buSzPts val="1920"/>
              <a:buChar char="•"/>
            </a:pPr>
            <a:r>
              <a:rPr lang="en-US"/>
              <a:t>Connect the API with frontend</a:t>
            </a:r>
            <a:endParaRPr/>
          </a:p>
          <a:p>
            <a:pPr marL="457200" lvl="0" indent="-350520" algn="l" rtl="0">
              <a:lnSpc>
                <a:spcPct val="100000"/>
              </a:lnSpc>
              <a:spcBef>
                <a:spcPts val="0"/>
              </a:spcBef>
              <a:spcAft>
                <a:spcPts val="0"/>
              </a:spcAft>
              <a:buSzPts val="1920"/>
              <a:buChar char="•"/>
            </a:pPr>
            <a:r>
              <a:rPr lang="en-US"/>
              <a:t>Make proper connections between backend and frontend.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3420275" y="-186425"/>
            <a:ext cx="45777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team members</a:t>
            </a:r>
            <a:endParaRPr/>
          </a:p>
        </p:txBody>
      </p:sp>
      <p:sp>
        <p:nvSpPr>
          <p:cNvPr id="122" name="Google Shape;122;p15"/>
          <p:cNvSpPr txBox="1">
            <a:spLocks noGrp="1"/>
          </p:cNvSpPr>
          <p:nvPr>
            <p:ph type="body" idx="1"/>
          </p:nvPr>
        </p:nvSpPr>
        <p:spPr>
          <a:xfrm>
            <a:off x="416500" y="5727775"/>
            <a:ext cx="3105600" cy="6726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Mani Chandana Kilaru</a:t>
            </a:r>
            <a:endParaRPr/>
          </a:p>
          <a:p>
            <a:pPr marL="0" lvl="0" indent="0" algn="l" rtl="0">
              <a:spcBef>
                <a:spcPts val="1000"/>
              </a:spcBef>
              <a:spcAft>
                <a:spcPts val="0"/>
              </a:spcAft>
              <a:buNone/>
            </a:pPr>
            <a:r>
              <a:rPr lang="en-US"/>
              <a:t>developer</a:t>
            </a:r>
            <a:endParaRPr/>
          </a:p>
        </p:txBody>
      </p:sp>
      <p:pic>
        <p:nvPicPr>
          <p:cNvPr id="123" name="Google Shape;123;p15"/>
          <p:cNvPicPr preferRelativeResize="0"/>
          <p:nvPr/>
        </p:nvPicPr>
        <p:blipFill>
          <a:blip r:embed="rId3">
            <a:alphaModFix/>
          </a:blip>
          <a:stretch>
            <a:fillRect/>
          </a:stretch>
        </p:blipFill>
        <p:spPr>
          <a:xfrm>
            <a:off x="4205900" y="1631200"/>
            <a:ext cx="3518451" cy="3872752"/>
          </a:xfrm>
          <a:prstGeom prst="rect">
            <a:avLst/>
          </a:prstGeom>
          <a:noFill/>
          <a:ln>
            <a:noFill/>
          </a:ln>
        </p:spPr>
      </p:pic>
      <p:pic>
        <p:nvPicPr>
          <p:cNvPr id="124" name="Google Shape;124;p15"/>
          <p:cNvPicPr preferRelativeResize="0"/>
          <p:nvPr/>
        </p:nvPicPr>
        <p:blipFill>
          <a:blip r:embed="rId4">
            <a:alphaModFix/>
          </a:blip>
          <a:stretch>
            <a:fillRect/>
          </a:stretch>
        </p:blipFill>
        <p:spPr>
          <a:xfrm>
            <a:off x="416500" y="1773825"/>
            <a:ext cx="2870000" cy="3587500"/>
          </a:xfrm>
          <a:prstGeom prst="rect">
            <a:avLst/>
          </a:prstGeom>
          <a:noFill/>
          <a:ln>
            <a:noFill/>
          </a:ln>
        </p:spPr>
      </p:pic>
      <p:pic>
        <p:nvPicPr>
          <p:cNvPr id="125" name="Google Shape;125;p15"/>
          <p:cNvPicPr preferRelativeResize="0"/>
          <p:nvPr/>
        </p:nvPicPr>
        <p:blipFill>
          <a:blip r:embed="rId5">
            <a:alphaModFix/>
          </a:blip>
          <a:stretch>
            <a:fillRect/>
          </a:stretch>
        </p:blipFill>
        <p:spPr>
          <a:xfrm>
            <a:off x="8557326" y="1348076"/>
            <a:ext cx="3170473" cy="4227297"/>
          </a:xfrm>
          <a:prstGeom prst="rect">
            <a:avLst/>
          </a:prstGeom>
          <a:noFill/>
          <a:ln>
            <a:noFill/>
          </a:ln>
        </p:spPr>
      </p:pic>
      <p:sp>
        <p:nvSpPr>
          <p:cNvPr id="126" name="Google Shape;126;p15"/>
          <p:cNvSpPr txBox="1">
            <a:spLocks noGrp="1"/>
          </p:cNvSpPr>
          <p:nvPr>
            <p:ph type="body" idx="1"/>
          </p:nvPr>
        </p:nvSpPr>
        <p:spPr>
          <a:xfrm>
            <a:off x="8669900" y="5867075"/>
            <a:ext cx="3105600" cy="6726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charan raju m </a:t>
            </a:r>
            <a:endParaRPr/>
          </a:p>
          <a:p>
            <a:pPr marL="0" lvl="0" indent="0" algn="l" rtl="0">
              <a:spcBef>
                <a:spcPts val="1000"/>
              </a:spcBef>
              <a:spcAft>
                <a:spcPts val="0"/>
              </a:spcAft>
              <a:buNone/>
            </a:pPr>
            <a:r>
              <a:rPr lang="en-US"/>
              <a:t>developer</a:t>
            </a:r>
            <a:endParaRPr/>
          </a:p>
        </p:txBody>
      </p:sp>
      <p:sp>
        <p:nvSpPr>
          <p:cNvPr id="127" name="Google Shape;127;p15"/>
          <p:cNvSpPr txBox="1">
            <a:spLocks noGrp="1"/>
          </p:cNvSpPr>
          <p:nvPr>
            <p:ph type="body" idx="1"/>
          </p:nvPr>
        </p:nvSpPr>
        <p:spPr>
          <a:xfrm>
            <a:off x="4130350" y="5796975"/>
            <a:ext cx="3518400" cy="672600"/>
          </a:xfrm>
          <a:prstGeom prst="rect">
            <a:avLst/>
          </a:prstGeom>
        </p:spPr>
        <p:txBody>
          <a:bodyPr spcFirstLastPara="1" wrap="square" lIns="91425" tIns="45700" rIns="91425" bIns="45700" anchor="t" anchorCtr="0">
            <a:normAutofit fontScale="55000" lnSpcReduction="20000"/>
          </a:bodyPr>
          <a:lstStyle/>
          <a:p>
            <a:pPr marL="0" lvl="0" indent="0" algn="l" rtl="0">
              <a:spcBef>
                <a:spcPts val="1000"/>
              </a:spcBef>
              <a:spcAft>
                <a:spcPts val="0"/>
              </a:spcAft>
              <a:buNone/>
            </a:pPr>
            <a:r>
              <a:rPr lang="en-US" dirty="0"/>
              <a:t>venkatesh nidumukkala</a:t>
            </a:r>
            <a:endParaRPr dirty="0"/>
          </a:p>
          <a:p>
            <a:pPr marL="0" lvl="0" indent="0" algn="l" rtl="0">
              <a:spcBef>
                <a:spcPts val="1000"/>
              </a:spcBef>
              <a:spcAft>
                <a:spcPts val="0"/>
              </a:spcAft>
              <a:buNone/>
            </a:pPr>
            <a:r>
              <a:rPr lang="en-US" dirty="0"/>
              <a:t>Scrum master tester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1143000" y="533401"/>
            <a:ext cx="9906000" cy="138215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i="0"/>
              <a:t>WIKI LINK</a:t>
            </a:r>
            <a:endParaRPr/>
          </a:p>
        </p:txBody>
      </p:sp>
      <p:sp>
        <p:nvSpPr>
          <p:cNvPr id="339" name="Google Shape;339;p42"/>
          <p:cNvSpPr txBox="1">
            <a:spLocks noGrp="1"/>
          </p:cNvSpPr>
          <p:nvPr>
            <p:ph type="body" idx="1"/>
          </p:nvPr>
        </p:nvSpPr>
        <p:spPr>
          <a:xfrm>
            <a:off x="1143000" y="2009554"/>
            <a:ext cx="9906000" cy="4024424"/>
          </a:xfrm>
          <a:prstGeom prst="rect">
            <a:avLst/>
          </a:prstGeom>
          <a:noFill/>
          <a:ln>
            <a:noFill/>
          </a:ln>
        </p:spPr>
        <p:txBody>
          <a:bodyPr spcFirstLastPara="1" wrap="square" lIns="91425" tIns="45700" rIns="91425" bIns="45700" anchor="t" anchorCtr="0">
            <a:normAutofit/>
          </a:bodyPr>
          <a:lstStyle/>
          <a:p>
            <a:pPr marL="228600" lvl="0" indent="-106679" algn="l" rtl="0">
              <a:lnSpc>
                <a:spcPct val="100000"/>
              </a:lnSpc>
              <a:spcBef>
                <a:spcPts val="0"/>
              </a:spcBef>
              <a:spcAft>
                <a:spcPts val="0"/>
              </a:spcAft>
              <a:buClr>
                <a:schemeClr val="dk2"/>
              </a:buClr>
              <a:buSzPts val="1920"/>
              <a:buNone/>
            </a:pPr>
            <a:r>
              <a:rPr lang="en-US"/>
              <a:t>https://github.com/htmw/2024S-pace-super-kings/wiki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API Updates</a:t>
            </a:r>
            <a:endParaRPr/>
          </a:p>
        </p:txBody>
      </p:sp>
      <p:sp>
        <p:nvSpPr>
          <p:cNvPr id="345" name="Google Shape;345;p43"/>
          <p:cNvSpPr txBox="1">
            <a:spLocks noGrp="1"/>
          </p:cNvSpPr>
          <p:nvPr>
            <p:ph type="body" idx="1"/>
          </p:nvPr>
        </p:nvSpPr>
        <p:spPr>
          <a:xfrm>
            <a:off x="1143000" y="2009554"/>
            <a:ext cx="9906000" cy="4024500"/>
          </a:xfrm>
          <a:prstGeom prst="rect">
            <a:avLst/>
          </a:prstGeom>
        </p:spPr>
        <p:txBody>
          <a:bodyPr spcFirstLastPara="1" wrap="square" lIns="91425" tIns="45700" rIns="91425" bIns="45700" anchor="t" anchorCtr="0">
            <a:normAutofit/>
          </a:bodyPr>
          <a:lstStyle/>
          <a:p>
            <a:pPr marL="457200" lvl="0" indent="-350520" algn="l" rtl="0">
              <a:spcBef>
                <a:spcPts val="1000"/>
              </a:spcBef>
              <a:spcAft>
                <a:spcPts val="0"/>
              </a:spcAft>
              <a:buSzPts val="1920"/>
              <a:buChar char="•"/>
            </a:pPr>
            <a:r>
              <a:rPr lang="en-US"/>
              <a:t>basic connection between nodejs and Mongo Db has been executed currently.</a:t>
            </a:r>
            <a:endParaRPr/>
          </a:p>
          <a:p>
            <a:pPr marL="457200" lvl="0" indent="-350520" algn="l" rtl="0">
              <a:spcBef>
                <a:spcPts val="0"/>
              </a:spcBef>
              <a:spcAft>
                <a:spcPts val="0"/>
              </a:spcAft>
              <a:buSzPts val="1920"/>
              <a:buChar char="•"/>
            </a:pPr>
            <a:r>
              <a:rPr lang="en-US"/>
              <a:t>it is able to connect to the database and all current operations are successful.</a:t>
            </a:r>
            <a:endParaRPr/>
          </a:p>
          <a:p>
            <a:pPr marL="457200" lvl="0" indent="-350520" algn="l" rtl="0">
              <a:spcBef>
                <a:spcPts val="0"/>
              </a:spcBef>
              <a:spcAft>
                <a:spcPts val="0"/>
              </a:spcAft>
              <a:buSzPts val="1920"/>
              <a:buChar char="•"/>
            </a:pPr>
            <a:r>
              <a:rPr lang="en-US"/>
              <a:t>Able to bring Live stock market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ScreenShots</a:t>
            </a:r>
            <a:endParaRPr/>
          </a:p>
        </p:txBody>
      </p:sp>
      <p:pic>
        <p:nvPicPr>
          <p:cNvPr id="351" name="Google Shape;351;p44"/>
          <p:cNvPicPr preferRelativeResize="0"/>
          <p:nvPr/>
        </p:nvPicPr>
        <p:blipFill>
          <a:blip r:embed="rId3">
            <a:alphaModFix/>
          </a:blip>
          <a:stretch>
            <a:fillRect/>
          </a:stretch>
        </p:blipFill>
        <p:spPr>
          <a:xfrm>
            <a:off x="1836825" y="1722001"/>
            <a:ext cx="8901601" cy="4637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Demo ScreenShots</a:t>
            </a:r>
            <a:endParaRPr/>
          </a:p>
        </p:txBody>
      </p:sp>
      <p:pic>
        <p:nvPicPr>
          <p:cNvPr id="357" name="Google Shape;357;p45"/>
          <p:cNvPicPr preferRelativeResize="0"/>
          <p:nvPr/>
        </p:nvPicPr>
        <p:blipFill>
          <a:blip r:embed="rId3">
            <a:alphaModFix/>
          </a:blip>
          <a:stretch>
            <a:fillRect/>
          </a:stretch>
        </p:blipFill>
        <p:spPr>
          <a:xfrm>
            <a:off x="1776675" y="1737026"/>
            <a:ext cx="8977321" cy="46376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cxnSp>
        <p:nvCxnSpPr>
          <p:cNvPr id="362" name="Google Shape;362;p46"/>
          <p:cNvCxnSpPr/>
          <p:nvPr/>
        </p:nvCxnSpPr>
        <p:spPr>
          <a:xfrm flipH="1">
            <a:off x="0" y="0"/>
            <a:ext cx="3119718" cy="68580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3" name="Google Shape;363;p46"/>
          <p:cNvCxnSpPr/>
          <p:nvPr/>
        </p:nvCxnSpPr>
        <p:spPr>
          <a:xfrm flipH="1">
            <a:off x="0" y="0"/>
            <a:ext cx="903768" cy="65436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4" name="Google Shape;364;p46"/>
          <p:cNvCxnSpPr/>
          <p:nvPr/>
        </p:nvCxnSpPr>
        <p:spPr>
          <a:xfrm rot="10800000">
            <a:off x="-42863" y="5791200"/>
            <a:ext cx="6286501" cy="106680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5" name="Google Shape;365;p46"/>
          <p:cNvCxnSpPr/>
          <p:nvPr/>
        </p:nvCxnSpPr>
        <p:spPr>
          <a:xfrm flipH="1">
            <a:off x="8462964" y="5848350"/>
            <a:ext cx="3729036" cy="100965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6" name="Google Shape;366;p46"/>
          <p:cNvCxnSpPr/>
          <p:nvPr/>
        </p:nvCxnSpPr>
        <p:spPr>
          <a:xfrm flipH="1">
            <a:off x="11543158" y="1647825"/>
            <a:ext cx="648842" cy="52101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7" name="Google Shape;367;p46"/>
          <p:cNvCxnSpPr/>
          <p:nvPr/>
        </p:nvCxnSpPr>
        <p:spPr>
          <a:xfrm rot="10800000">
            <a:off x="10781554" y="0"/>
            <a:ext cx="1410446" cy="425834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68" name="Google Shape;368;p46"/>
          <p:cNvCxnSpPr/>
          <p:nvPr/>
        </p:nvCxnSpPr>
        <p:spPr>
          <a:xfrm rot="10800000">
            <a:off x="6529388" y="-4763"/>
            <a:ext cx="5662612" cy="931975"/>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369" name="Google Shape;36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cxnSp>
        <p:nvCxnSpPr>
          <p:cNvPr id="370" name="Google Shape;370;p46"/>
          <p:cNvCxnSpPr/>
          <p:nvPr/>
        </p:nvCxnSpPr>
        <p:spPr>
          <a:xfrm rot="10800000">
            <a:off x="7587" y="2720800"/>
            <a:ext cx="3470809" cy="413266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71" name="Google Shape;371;p46"/>
          <p:cNvCxnSpPr/>
          <p:nvPr/>
        </p:nvCxnSpPr>
        <p:spPr>
          <a:xfrm flipH="1">
            <a:off x="0" y="-4540"/>
            <a:ext cx="1274412" cy="4967223"/>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72" name="Google Shape;372;p46"/>
          <p:cNvCxnSpPr/>
          <p:nvPr/>
        </p:nvCxnSpPr>
        <p:spPr>
          <a:xfrm rot="10800000">
            <a:off x="5257800" y="0"/>
            <a:ext cx="6926614" cy="1122363"/>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373" name="Google Shape;373;p46"/>
          <p:cNvSpPr txBox="1"/>
          <p:nvPr/>
        </p:nvSpPr>
        <p:spPr>
          <a:xfrm>
            <a:off x="8286014" y="1122363"/>
            <a:ext cx="3316463" cy="3025308"/>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THANK YOU</a:t>
            </a:r>
            <a:endParaRPr sz="1400" b="0" i="0" u="none" strike="noStrike" cap="none">
              <a:solidFill>
                <a:srgbClr val="000000"/>
              </a:solidFill>
              <a:latin typeface="Arial"/>
              <a:ea typeface="Arial"/>
              <a:cs typeface="Arial"/>
              <a:sym typeface="Arial"/>
            </a:endParaRPr>
          </a:p>
        </p:txBody>
      </p:sp>
      <p:cxnSp>
        <p:nvCxnSpPr>
          <p:cNvPr id="374" name="Google Shape;374;p46"/>
          <p:cNvCxnSpPr/>
          <p:nvPr/>
        </p:nvCxnSpPr>
        <p:spPr>
          <a:xfrm flipH="1">
            <a:off x="7337102" y="6051582"/>
            <a:ext cx="4847312" cy="806418"/>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375" name="Google Shape;375;p46"/>
          <p:cNvCxnSpPr/>
          <p:nvPr/>
        </p:nvCxnSpPr>
        <p:spPr>
          <a:xfrm flipH="1">
            <a:off x="4225160" y="0"/>
            <a:ext cx="3541141" cy="6858000"/>
          </a:xfrm>
          <a:prstGeom prst="straightConnector1">
            <a:avLst/>
          </a:prstGeom>
          <a:noFill/>
          <a:ln w="12700" cap="flat" cmpd="sng">
            <a:solidFill>
              <a:schemeClr val="accent2">
                <a:alpha val="69411"/>
              </a:schemeClr>
            </a:solidFill>
            <a:prstDash val="solid"/>
            <a:miter lim="800000"/>
            <a:headEnd type="none" w="sm" len="sm"/>
            <a:tailEnd type="none" w="sm" len="sm"/>
          </a:ln>
        </p:spPr>
      </p:cxnSp>
      <p:pic>
        <p:nvPicPr>
          <p:cNvPr id="376" name="Google Shape;376;p46" descr="Smiling Face with No Fill"/>
          <p:cNvPicPr preferRelativeResize="0"/>
          <p:nvPr/>
        </p:nvPicPr>
        <p:blipFill rotWithShape="1">
          <a:blip r:embed="rId3">
            <a:alphaModFix/>
          </a:blip>
          <a:srcRect/>
          <a:stretch/>
        </p:blipFill>
        <p:spPr>
          <a:xfrm>
            <a:off x="1248930" y="528860"/>
            <a:ext cx="5795740" cy="57957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7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1954425" y="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team members</a:t>
            </a:r>
            <a:endParaRPr/>
          </a:p>
        </p:txBody>
      </p:sp>
      <p:sp>
        <p:nvSpPr>
          <p:cNvPr id="133" name="Google Shape;133;p16"/>
          <p:cNvSpPr txBox="1">
            <a:spLocks noGrp="1"/>
          </p:cNvSpPr>
          <p:nvPr>
            <p:ph type="body" idx="1"/>
          </p:nvPr>
        </p:nvSpPr>
        <p:spPr>
          <a:xfrm>
            <a:off x="1697950" y="6074925"/>
            <a:ext cx="2379000" cy="4980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SzPts val="523"/>
              <a:buNone/>
            </a:pPr>
            <a:r>
              <a:rPr lang="en-US" sz="1740"/>
              <a:t>Tejaswi koppula</a:t>
            </a:r>
            <a:endParaRPr sz="1740"/>
          </a:p>
          <a:p>
            <a:pPr marL="0" lvl="0" indent="0" algn="l" rtl="0">
              <a:lnSpc>
                <a:spcPct val="80000"/>
              </a:lnSpc>
              <a:spcBef>
                <a:spcPts val="1000"/>
              </a:spcBef>
              <a:spcAft>
                <a:spcPts val="0"/>
              </a:spcAft>
              <a:buSzPts val="523"/>
              <a:buNone/>
            </a:pPr>
            <a:r>
              <a:rPr lang="en-US" sz="1740"/>
              <a:t>developer</a:t>
            </a:r>
            <a:endParaRPr sz="1740"/>
          </a:p>
        </p:txBody>
      </p:sp>
      <p:pic>
        <p:nvPicPr>
          <p:cNvPr id="134" name="Google Shape;134;p16"/>
          <p:cNvPicPr preferRelativeResize="0"/>
          <p:nvPr/>
        </p:nvPicPr>
        <p:blipFill>
          <a:blip r:embed="rId3">
            <a:alphaModFix/>
          </a:blip>
          <a:stretch>
            <a:fillRect/>
          </a:stretch>
        </p:blipFill>
        <p:spPr>
          <a:xfrm>
            <a:off x="1318525" y="1217176"/>
            <a:ext cx="2758431" cy="4637700"/>
          </a:xfrm>
          <a:prstGeom prst="rect">
            <a:avLst/>
          </a:prstGeom>
          <a:noFill/>
          <a:ln>
            <a:noFill/>
          </a:ln>
        </p:spPr>
      </p:pic>
      <p:sp>
        <p:nvSpPr>
          <p:cNvPr id="135" name="Google Shape;135;p16"/>
          <p:cNvSpPr txBox="1"/>
          <p:nvPr/>
        </p:nvSpPr>
        <p:spPr>
          <a:xfrm>
            <a:off x="4372800" y="5854875"/>
            <a:ext cx="4117200" cy="1549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2400">
                <a:solidFill>
                  <a:schemeClr val="dk2"/>
                </a:solidFill>
                <a:latin typeface="Open Sans Light"/>
                <a:ea typeface="Open Sans Light"/>
                <a:cs typeface="Open Sans Light"/>
                <a:sym typeface="Open Sans Light"/>
              </a:rPr>
              <a:t>Ankit Mhatre</a:t>
            </a:r>
            <a:endParaRPr sz="2400">
              <a:solidFill>
                <a:schemeClr val="dk2"/>
              </a:solidFill>
              <a:latin typeface="Open Sans Light"/>
              <a:ea typeface="Open Sans Light"/>
              <a:cs typeface="Open Sans Light"/>
              <a:sym typeface="Open Sans Light"/>
            </a:endParaRPr>
          </a:p>
          <a:p>
            <a:pPr marL="0" lvl="0" indent="0" algn="l" rtl="0">
              <a:spcBef>
                <a:spcPts val="1000"/>
              </a:spcBef>
              <a:spcAft>
                <a:spcPts val="0"/>
              </a:spcAft>
              <a:buNone/>
            </a:pPr>
            <a:r>
              <a:rPr lang="en-US" sz="2400">
                <a:solidFill>
                  <a:schemeClr val="dk2"/>
                </a:solidFill>
                <a:latin typeface="Open Sans Light"/>
                <a:ea typeface="Open Sans Light"/>
                <a:cs typeface="Open Sans Light"/>
                <a:sym typeface="Open Sans Light"/>
              </a:rPr>
              <a:t>machine learning engineer</a:t>
            </a:r>
            <a:endParaRPr sz="2400">
              <a:solidFill>
                <a:schemeClr val="dk2"/>
              </a:solidFill>
              <a:latin typeface="Open Sans Light"/>
              <a:ea typeface="Open Sans Light"/>
              <a:cs typeface="Open Sans Light"/>
              <a:sym typeface="Open Sans Light"/>
            </a:endParaRPr>
          </a:p>
          <a:p>
            <a:pPr marL="0" lvl="0" indent="0" algn="l" rtl="0">
              <a:spcBef>
                <a:spcPts val="1000"/>
              </a:spcBef>
              <a:spcAft>
                <a:spcPts val="0"/>
              </a:spcAft>
              <a:buClr>
                <a:schemeClr val="dk1"/>
              </a:buClr>
              <a:buSzPts val="1100"/>
              <a:buFont typeface="Arial"/>
              <a:buNone/>
            </a:pPr>
            <a:endParaRPr sz="2400">
              <a:solidFill>
                <a:schemeClr val="dk2"/>
              </a:solidFill>
              <a:latin typeface="Open Sans Light"/>
              <a:ea typeface="Open Sans Light"/>
              <a:cs typeface="Open Sans Light"/>
              <a:sym typeface="Open Sans Light"/>
            </a:endParaRPr>
          </a:p>
        </p:txBody>
      </p:sp>
      <p:sp>
        <p:nvSpPr>
          <p:cNvPr id="136" name="Google Shape;136;p16"/>
          <p:cNvSpPr txBox="1"/>
          <p:nvPr/>
        </p:nvSpPr>
        <p:spPr>
          <a:xfrm>
            <a:off x="8239500" y="5521750"/>
            <a:ext cx="3621000" cy="14211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2400">
                <a:solidFill>
                  <a:schemeClr val="dk2"/>
                </a:solidFill>
                <a:latin typeface="Open Sans Light"/>
                <a:ea typeface="Open Sans Light"/>
                <a:cs typeface="Open Sans Light"/>
                <a:sym typeface="Open Sans Light"/>
              </a:rPr>
              <a:t>Uma Maheshwari bichinepally</a:t>
            </a:r>
            <a:endParaRPr sz="2400">
              <a:solidFill>
                <a:schemeClr val="dk2"/>
              </a:solidFill>
              <a:latin typeface="Open Sans Light"/>
              <a:ea typeface="Open Sans Light"/>
              <a:cs typeface="Open Sans Light"/>
              <a:sym typeface="Open Sans Light"/>
            </a:endParaRPr>
          </a:p>
          <a:p>
            <a:pPr marL="0" lvl="0" indent="0" algn="l" rtl="0">
              <a:spcBef>
                <a:spcPts val="1000"/>
              </a:spcBef>
              <a:spcAft>
                <a:spcPts val="0"/>
              </a:spcAft>
              <a:buNone/>
            </a:pPr>
            <a:r>
              <a:rPr lang="en-US" sz="2400">
                <a:solidFill>
                  <a:schemeClr val="dk2"/>
                </a:solidFill>
                <a:latin typeface="Open Sans Light"/>
                <a:ea typeface="Open Sans Light"/>
                <a:cs typeface="Open Sans Light"/>
                <a:sym typeface="Open Sans Light"/>
              </a:rPr>
              <a:t>developer</a:t>
            </a:r>
            <a:endParaRPr sz="2400">
              <a:solidFill>
                <a:schemeClr val="dk2"/>
              </a:solidFill>
              <a:latin typeface="Open Sans Light"/>
              <a:ea typeface="Open Sans Light"/>
              <a:cs typeface="Open Sans Light"/>
              <a:sym typeface="Open Sans Light"/>
            </a:endParaRPr>
          </a:p>
        </p:txBody>
      </p:sp>
      <p:pic>
        <p:nvPicPr>
          <p:cNvPr id="137" name="Google Shape;137;p16"/>
          <p:cNvPicPr preferRelativeResize="0"/>
          <p:nvPr/>
        </p:nvPicPr>
        <p:blipFill>
          <a:blip r:embed="rId4">
            <a:alphaModFix/>
          </a:blip>
          <a:stretch>
            <a:fillRect/>
          </a:stretch>
        </p:blipFill>
        <p:spPr>
          <a:xfrm>
            <a:off x="8181875" y="1102601"/>
            <a:ext cx="2659931" cy="4167972"/>
          </a:xfrm>
          <a:prstGeom prst="rect">
            <a:avLst/>
          </a:prstGeom>
          <a:noFill/>
          <a:ln>
            <a:noFill/>
          </a:ln>
        </p:spPr>
      </p:pic>
      <p:pic>
        <p:nvPicPr>
          <p:cNvPr id="138" name="Google Shape;138;p16"/>
          <p:cNvPicPr preferRelativeResize="0"/>
          <p:nvPr/>
        </p:nvPicPr>
        <p:blipFill>
          <a:blip r:embed="rId5">
            <a:alphaModFix/>
          </a:blip>
          <a:stretch>
            <a:fillRect/>
          </a:stretch>
        </p:blipFill>
        <p:spPr>
          <a:xfrm>
            <a:off x="4438250" y="1345014"/>
            <a:ext cx="3125979" cy="41679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4" name="Google Shape;144;p17"/>
          <p:cNvSpPr/>
          <p:nvPr/>
        </p:nvSpPr>
        <p:spPr>
          <a:xfrm rot="10800000">
            <a:off x="0" y="-650"/>
            <a:ext cx="5676966" cy="6869953"/>
          </a:xfrm>
          <a:custGeom>
            <a:avLst/>
            <a:gdLst/>
            <a:ahLst/>
            <a:cxnLst/>
            <a:rect l="l" t="t" r="r" b="b"/>
            <a:pathLst>
              <a:path w="6430885" h="6869951" extrusionOk="0">
                <a:moveTo>
                  <a:pt x="1754909" y="0"/>
                </a:moveTo>
                <a:lnTo>
                  <a:pt x="6430885" y="11953"/>
                </a:lnTo>
                <a:lnTo>
                  <a:pt x="6430885" y="6869951"/>
                </a:lnTo>
                <a:lnTo>
                  <a:pt x="0" y="6869951"/>
                </a:lnTo>
                <a:lnTo>
                  <a:pt x="1754909"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45" name="Google Shape;145;p17"/>
          <p:cNvSpPr txBox="1"/>
          <p:nvPr/>
        </p:nvSpPr>
        <p:spPr>
          <a:xfrm>
            <a:off x="883920" y="800849"/>
            <a:ext cx="4065767" cy="351055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TEAM MEMBERS</a:t>
            </a:r>
            <a:endParaRPr sz="1400" b="0" i="0" u="none" strike="noStrike" cap="none">
              <a:solidFill>
                <a:srgbClr val="000000"/>
              </a:solidFill>
              <a:latin typeface="Arial"/>
              <a:ea typeface="Arial"/>
              <a:cs typeface="Arial"/>
              <a:sym typeface="Arial"/>
            </a:endParaRPr>
          </a:p>
        </p:txBody>
      </p:sp>
      <p:sp>
        <p:nvSpPr>
          <p:cNvPr id="146" name="Google Shape;146;p17"/>
          <p:cNvSpPr txBox="1"/>
          <p:nvPr/>
        </p:nvSpPr>
        <p:spPr>
          <a:xfrm>
            <a:off x="5895753" y="533400"/>
            <a:ext cx="5458046" cy="5791200"/>
          </a:xfrm>
          <a:prstGeom prst="rect">
            <a:avLst/>
          </a:prstGeom>
          <a:noFill/>
          <a:ln>
            <a:noFill/>
          </a:ln>
        </p:spPr>
        <p:txBody>
          <a:bodyPr spcFirstLastPara="1" wrap="square" lIns="91425" tIns="45700" rIns="91425" bIns="45700" anchor="ctr" anchorCtr="0">
            <a:normAutofit/>
          </a:bodyPr>
          <a:lstStyle/>
          <a:p>
            <a:pPr marL="0" marR="0" lvl="0" indent="-91440" algn="l" rtl="0">
              <a:lnSpc>
                <a:spcPct val="100000"/>
              </a:lnSpc>
              <a:spcBef>
                <a:spcPts val="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1.Venkatesh Nidumukkala – </a:t>
            </a:r>
            <a:r>
              <a:rPr lang="en-US" sz="1800" dirty="0">
                <a:solidFill>
                  <a:schemeClr val="dk2"/>
                </a:solidFill>
                <a:latin typeface="Open Sans Light"/>
                <a:ea typeface="Open Sans Light"/>
                <a:cs typeface="Open Sans Light"/>
                <a:sym typeface="Open Sans Light"/>
              </a:rPr>
              <a:t>scrum master </a:t>
            </a:r>
            <a:endParaRPr sz="1400" b="0" i="0" u="none" strike="noStrike" cap="none" dirty="0">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2.Ankit </a:t>
            </a:r>
            <a:r>
              <a:rPr lang="en-US" sz="1800" b="0" i="0" u="none" strike="noStrike" cap="none" dirty="0" err="1">
                <a:solidFill>
                  <a:schemeClr val="dk2"/>
                </a:solidFill>
                <a:latin typeface="Open Sans Light"/>
                <a:ea typeface="Open Sans Light"/>
                <a:cs typeface="Open Sans Light"/>
                <a:sym typeface="Open Sans Light"/>
              </a:rPr>
              <a:t>mhatre</a:t>
            </a:r>
            <a:r>
              <a:rPr lang="en-US" sz="1800" b="0" i="0" u="none" strike="noStrike" cap="none" dirty="0">
                <a:solidFill>
                  <a:schemeClr val="dk2"/>
                </a:solidFill>
                <a:latin typeface="Open Sans Light"/>
                <a:ea typeface="Open Sans Light"/>
                <a:cs typeface="Open Sans Light"/>
                <a:sym typeface="Open Sans Light"/>
              </a:rPr>
              <a:t> - Machine learning engineer                            </a:t>
            </a:r>
            <a:endParaRPr sz="1400" b="0" i="0" u="none" strike="noStrike" cap="none" dirty="0">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3.Uma Maheshwari </a:t>
            </a:r>
            <a:r>
              <a:rPr lang="en-US" sz="1800" b="0" i="0" u="none" strike="noStrike" cap="none" dirty="0" err="1">
                <a:solidFill>
                  <a:schemeClr val="dk2"/>
                </a:solidFill>
                <a:latin typeface="Open Sans Light"/>
                <a:ea typeface="Open Sans Light"/>
                <a:cs typeface="Open Sans Light"/>
                <a:sym typeface="Open Sans Light"/>
              </a:rPr>
              <a:t>Bichinepally</a:t>
            </a:r>
            <a:r>
              <a:rPr lang="en-US" sz="1800" b="0" i="0" u="none" strike="noStrike" cap="none" dirty="0">
                <a:solidFill>
                  <a:schemeClr val="dk2"/>
                </a:solidFill>
                <a:latin typeface="Open Sans Light"/>
                <a:ea typeface="Open Sans Light"/>
                <a:cs typeface="Open Sans Light"/>
                <a:sym typeface="Open Sans Light"/>
              </a:rPr>
              <a:t> - Developer</a:t>
            </a:r>
            <a:endParaRPr sz="1400" b="0" i="0" u="none" strike="noStrike" cap="none" dirty="0">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4.Tejaswi </a:t>
            </a:r>
            <a:r>
              <a:rPr lang="en-US" sz="1800" b="0" i="0" u="none" strike="noStrike" cap="none" dirty="0" err="1">
                <a:solidFill>
                  <a:schemeClr val="dk2"/>
                </a:solidFill>
                <a:latin typeface="Open Sans Light"/>
                <a:ea typeface="Open Sans Light"/>
                <a:cs typeface="Open Sans Light"/>
                <a:sym typeface="Open Sans Light"/>
              </a:rPr>
              <a:t>Koppula</a:t>
            </a:r>
            <a:r>
              <a:rPr lang="en-US" sz="1800" b="0" i="0" u="none" strike="noStrike" cap="none" dirty="0">
                <a:solidFill>
                  <a:schemeClr val="dk2"/>
                </a:solidFill>
                <a:latin typeface="Open Sans Light"/>
                <a:ea typeface="Open Sans Light"/>
                <a:cs typeface="Open Sans Light"/>
                <a:sym typeface="Open Sans Light"/>
              </a:rPr>
              <a:t> - Developer                   </a:t>
            </a:r>
            <a:endParaRPr sz="1400" b="0" i="0" u="none" strike="noStrike" cap="none" dirty="0">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5.Charan Raju M - Developer                        </a:t>
            </a:r>
            <a:endParaRPr sz="1400" b="0" i="0" u="none" strike="noStrike" cap="none" dirty="0">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0" i="0" u="none" strike="noStrike" cap="none" dirty="0">
                <a:solidFill>
                  <a:schemeClr val="dk2"/>
                </a:solidFill>
                <a:latin typeface="Open Sans Light"/>
                <a:ea typeface="Open Sans Light"/>
                <a:cs typeface="Open Sans Light"/>
                <a:sym typeface="Open Sans Light"/>
              </a:rPr>
              <a:t>6.kilaru Mani Chandana - Developer</a:t>
            </a:r>
            <a:endParaRPr sz="1400" b="0" i="0" u="none" strike="noStrike" cap="none" dirty="0">
              <a:solidFill>
                <a:srgbClr val="000000"/>
              </a:solidFill>
              <a:latin typeface="Arial"/>
              <a:ea typeface="Arial"/>
              <a:cs typeface="Arial"/>
              <a:sym typeface="Arial"/>
            </a:endParaRPr>
          </a:p>
        </p:txBody>
      </p:sp>
      <p:cxnSp>
        <p:nvCxnSpPr>
          <p:cNvPr id="147" name="Google Shape;147;p17"/>
          <p:cNvCxnSpPr/>
          <p:nvPr/>
        </p:nvCxnSpPr>
        <p:spPr>
          <a:xfrm rot="10800000">
            <a:off x="-1" y="4541520"/>
            <a:ext cx="5895754" cy="2310504"/>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48" name="Google Shape;148;p17"/>
          <p:cNvCxnSpPr/>
          <p:nvPr/>
        </p:nvCxnSpPr>
        <p:spPr>
          <a:xfrm rot="10800000">
            <a:off x="1" y="2988236"/>
            <a:ext cx="2418079" cy="3887694"/>
          </a:xfrm>
          <a:prstGeom prst="straightConnector1">
            <a:avLst/>
          </a:prstGeom>
          <a:noFill/>
          <a:ln w="12700" cap="flat" cmpd="sng">
            <a:solidFill>
              <a:schemeClr val="accent2">
                <a:alpha val="69411"/>
              </a:schemeClr>
            </a:solidFill>
            <a:prstDash val="solid"/>
            <a:miter lim="800000"/>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1143000" y="533401"/>
            <a:ext cx="9906000" cy="1382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Changes and improvements done </a:t>
            </a:r>
            <a:endParaRPr/>
          </a:p>
        </p:txBody>
      </p:sp>
      <p:sp>
        <p:nvSpPr>
          <p:cNvPr id="154" name="Google Shape;154;p18"/>
          <p:cNvSpPr txBox="1">
            <a:spLocks noGrp="1"/>
          </p:cNvSpPr>
          <p:nvPr>
            <p:ph type="body" idx="1"/>
          </p:nvPr>
        </p:nvSpPr>
        <p:spPr>
          <a:xfrm>
            <a:off x="1143000" y="2009554"/>
            <a:ext cx="9906000" cy="4024500"/>
          </a:xfrm>
          <a:prstGeom prst="rect">
            <a:avLst/>
          </a:prstGeom>
        </p:spPr>
        <p:txBody>
          <a:bodyPr spcFirstLastPara="1" wrap="square" lIns="91425" tIns="45700" rIns="91425" bIns="45700" anchor="t" anchorCtr="0">
            <a:normAutofit/>
          </a:bodyPr>
          <a:lstStyle/>
          <a:p>
            <a:pPr marL="457200" lvl="0" indent="-350520" algn="l" rtl="0">
              <a:spcBef>
                <a:spcPts val="1000"/>
              </a:spcBef>
              <a:spcAft>
                <a:spcPts val="0"/>
              </a:spcAft>
              <a:buSzPts val="1920"/>
              <a:buChar char="•"/>
            </a:pPr>
            <a:r>
              <a:rPr lang="en-US"/>
              <a:t>Adding Images</a:t>
            </a:r>
            <a:endParaRPr/>
          </a:p>
          <a:p>
            <a:pPr marL="457200" lvl="0" indent="-350520" algn="l" rtl="0">
              <a:spcBef>
                <a:spcPts val="0"/>
              </a:spcBef>
              <a:spcAft>
                <a:spcPts val="0"/>
              </a:spcAft>
              <a:buSzPts val="1920"/>
              <a:buChar char="•"/>
            </a:pPr>
            <a:r>
              <a:rPr lang="en-US"/>
              <a:t>Removing Market Analysis</a:t>
            </a:r>
            <a:endParaRPr/>
          </a:p>
          <a:p>
            <a:pPr marL="457200" lvl="0" indent="-350520" algn="l" rtl="0">
              <a:spcBef>
                <a:spcPts val="0"/>
              </a:spcBef>
              <a:spcAft>
                <a:spcPts val="0"/>
              </a:spcAft>
              <a:buSzPts val="1920"/>
              <a:buChar char="•"/>
            </a:pPr>
            <a:r>
              <a:rPr lang="en-US"/>
              <a:t>Adding Algorithms</a:t>
            </a:r>
            <a:endParaRPr/>
          </a:p>
          <a:p>
            <a:pPr marL="457200" lvl="0" indent="-350520" algn="l" rtl="0">
              <a:spcBef>
                <a:spcPts val="0"/>
              </a:spcBef>
              <a:spcAft>
                <a:spcPts val="0"/>
              </a:spcAft>
              <a:buSzPts val="1920"/>
              <a:buChar char="•"/>
            </a:pPr>
            <a:r>
              <a:rPr lang="en-US"/>
              <a:t>Detailed Explanation on Technologies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60" name="Google Shape;160;p19"/>
          <p:cNvSpPr/>
          <p:nvPr/>
        </p:nvSpPr>
        <p:spPr>
          <a:xfrm rot="10800000">
            <a:off x="0" y="-650"/>
            <a:ext cx="5676966" cy="6869953"/>
          </a:xfrm>
          <a:custGeom>
            <a:avLst/>
            <a:gdLst/>
            <a:ahLst/>
            <a:cxnLst/>
            <a:rect l="l" t="t" r="r" b="b"/>
            <a:pathLst>
              <a:path w="6430885" h="6869951" extrusionOk="0">
                <a:moveTo>
                  <a:pt x="1754909" y="0"/>
                </a:moveTo>
                <a:lnTo>
                  <a:pt x="6430885" y="11953"/>
                </a:lnTo>
                <a:lnTo>
                  <a:pt x="6430885" y="6869951"/>
                </a:lnTo>
                <a:lnTo>
                  <a:pt x="0" y="6869951"/>
                </a:lnTo>
                <a:lnTo>
                  <a:pt x="1754909"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61" name="Google Shape;161;p19"/>
          <p:cNvSpPr txBox="1"/>
          <p:nvPr/>
        </p:nvSpPr>
        <p:spPr>
          <a:xfrm>
            <a:off x="883920" y="800849"/>
            <a:ext cx="4065767" cy="351055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PROBLEM STATEMENT</a:t>
            </a:r>
            <a:endParaRPr sz="1400" b="0" i="0" u="none" strike="noStrike" cap="none">
              <a:solidFill>
                <a:srgbClr val="000000"/>
              </a:solidFill>
              <a:latin typeface="Arial"/>
              <a:ea typeface="Arial"/>
              <a:cs typeface="Arial"/>
              <a:sym typeface="Arial"/>
            </a:endParaRPr>
          </a:p>
        </p:txBody>
      </p:sp>
      <p:sp>
        <p:nvSpPr>
          <p:cNvPr id="162" name="Google Shape;162;p19"/>
          <p:cNvSpPr txBox="1"/>
          <p:nvPr/>
        </p:nvSpPr>
        <p:spPr>
          <a:xfrm>
            <a:off x="5895753" y="533400"/>
            <a:ext cx="5458046" cy="5791200"/>
          </a:xfrm>
          <a:prstGeom prst="rect">
            <a:avLst/>
          </a:prstGeom>
          <a:noFill/>
          <a:ln>
            <a:noFill/>
          </a:ln>
        </p:spPr>
        <p:txBody>
          <a:bodyPr spcFirstLastPara="1" wrap="square" lIns="91425" tIns="45700" rIns="91425" bIns="45700" anchor="ctr" anchorCtr="0">
            <a:normAutofit/>
          </a:bodyPr>
          <a:lstStyle/>
          <a:p>
            <a:pPr marL="0" marR="0" lvl="0" indent="-91440" algn="l" rtl="0">
              <a:lnSpc>
                <a:spcPct val="100000"/>
              </a:lnSpc>
              <a:spcBef>
                <a:spcPts val="0"/>
              </a:spcBef>
              <a:spcAft>
                <a:spcPts val="0"/>
              </a:spcAft>
              <a:buClr>
                <a:schemeClr val="dk2"/>
              </a:buClr>
              <a:buSzPts val="1440"/>
              <a:buFont typeface="Arial"/>
              <a:buChar char="•"/>
            </a:pPr>
            <a:r>
              <a:rPr lang="en-US" sz="1800" b="0" i="0" u="none" strike="noStrike" cap="none">
                <a:solidFill>
                  <a:schemeClr val="dk2"/>
                </a:solidFill>
                <a:latin typeface="Open Sans Light"/>
                <a:ea typeface="Open Sans Light"/>
                <a:cs typeface="Open Sans Light"/>
                <a:sym typeface="Open Sans Light"/>
              </a:rPr>
              <a:t>In a modern world of finance, numerous young people aged from 18 to 25 years old are confused looking at the situation when, on one hand, they aspire to get involved in this global trend but, on the other hand, they experience numerous difficulties trying to search for a source of practical experience and knowledge. Even as you understand the principles from the course rooms academically, you struggle to apply them in the real life scenarios. This results in proficiency gap between your educational knowledge and investment strategies. This gap is a result of overwhelming complications in the structure as well as the FEAR of monetary loss, which is a key factor education platform which should be easy to understand and also a learner-based approach should be discovered.</a:t>
            </a:r>
            <a:endParaRPr sz="1400" b="0" i="0" u="none" strike="noStrike" cap="none">
              <a:solidFill>
                <a:srgbClr val="000000"/>
              </a:solidFill>
              <a:latin typeface="Arial"/>
              <a:ea typeface="Arial"/>
              <a:cs typeface="Arial"/>
              <a:sym typeface="Arial"/>
            </a:endParaRPr>
          </a:p>
        </p:txBody>
      </p:sp>
      <p:cxnSp>
        <p:nvCxnSpPr>
          <p:cNvPr id="163" name="Google Shape;163;p19"/>
          <p:cNvCxnSpPr/>
          <p:nvPr/>
        </p:nvCxnSpPr>
        <p:spPr>
          <a:xfrm rot="10800000">
            <a:off x="-1" y="4541520"/>
            <a:ext cx="5895754" cy="2310504"/>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64" name="Google Shape;164;p19"/>
          <p:cNvCxnSpPr/>
          <p:nvPr/>
        </p:nvCxnSpPr>
        <p:spPr>
          <a:xfrm rot="10800000">
            <a:off x="1" y="2988236"/>
            <a:ext cx="2418079" cy="3887694"/>
          </a:xfrm>
          <a:prstGeom prst="straightConnector1">
            <a:avLst/>
          </a:prstGeom>
          <a:noFill/>
          <a:ln w="12700" cap="flat" cmpd="sng">
            <a:solidFill>
              <a:schemeClr val="accent2">
                <a:alpha val="69411"/>
              </a:schemeClr>
            </a:solidFill>
            <a:prstDash val="solid"/>
            <a:miter lim="800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70" name="Google Shape;170;p20"/>
          <p:cNvSpPr/>
          <p:nvPr/>
        </p:nvSpPr>
        <p:spPr>
          <a:xfrm rot="10800000">
            <a:off x="0" y="-650"/>
            <a:ext cx="5676966" cy="6869953"/>
          </a:xfrm>
          <a:custGeom>
            <a:avLst/>
            <a:gdLst/>
            <a:ahLst/>
            <a:cxnLst/>
            <a:rect l="l" t="t" r="r" b="b"/>
            <a:pathLst>
              <a:path w="6430885" h="6869951" extrusionOk="0">
                <a:moveTo>
                  <a:pt x="1754909" y="0"/>
                </a:moveTo>
                <a:lnTo>
                  <a:pt x="6430885" y="11953"/>
                </a:lnTo>
                <a:lnTo>
                  <a:pt x="6430885" y="6869951"/>
                </a:lnTo>
                <a:lnTo>
                  <a:pt x="0" y="6869951"/>
                </a:lnTo>
                <a:lnTo>
                  <a:pt x="1754909"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71" name="Google Shape;171;p20"/>
          <p:cNvSpPr txBox="1"/>
          <p:nvPr/>
        </p:nvSpPr>
        <p:spPr>
          <a:xfrm>
            <a:off x="883920" y="800849"/>
            <a:ext cx="4065767" cy="3510553"/>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PROJECT DESCRIPTION</a:t>
            </a:r>
            <a:endParaRPr sz="1400" b="0" i="0" u="none" strike="noStrike" cap="none">
              <a:solidFill>
                <a:srgbClr val="000000"/>
              </a:solidFill>
              <a:latin typeface="Arial"/>
              <a:ea typeface="Arial"/>
              <a:cs typeface="Arial"/>
              <a:sym typeface="Arial"/>
            </a:endParaRPr>
          </a:p>
        </p:txBody>
      </p:sp>
      <p:cxnSp>
        <p:nvCxnSpPr>
          <p:cNvPr id="172" name="Google Shape;172;p20"/>
          <p:cNvCxnSpPr/>
          <p:nvPr/>
        </p:nvCxnSpPr>
        <p:spPr>
          <a:xfrm rot="10800000">
            <a:off x="-1" y="4541520"/>
            <a:ext cx="5895754" cy="2310504"/>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73" name="Google Shape;173;p20"/>
          <p:cNvCxnSpPr/>
          <p:nvPr/>
        </p:nvCxnSpPr>
        <p:spPr>
          <a:xfrm rot="10800000">
            <a:off x="1" y="2988236"/>
            <a:ext cx="2418079" cy="3887694"/>
          </a:xfrm>
          <a:prstGeom prst="straightConnector1">
            <a:avLst/>
          </a:prstGeom>
          <a:noFill/>
          <a:ln w="12700" cap="flat" cmpd="sng">
            <a:solidFill>
              <a:schemeClr val="accent2">
                <a:alpha val="69411"/>
              </a:schemeClr>
            </a:solidFill>
            <a:prstDash val="solid"/>
            <a:miter lim="800000"/>
            <a:headEnd type="none" w="sm" len="sm"/>
            <a:tailEnd type="none" w="sm" len="sm"/>
          </a:ln>
        </p:spPr>
      </p:cxnSp>
      <p:pic>
        <p:nvPicPr>
          <p:cNvPr id="174" name="Google Shape;174;p20"/>
          <p:cNvPicPr preferRelativeResize="0"/>
          <p:nvPr/>
        </p:nvPicPr>
        <p:blipFill>
          <a:blip r:embed="rId3">
            <a:alphaModFix/>
          </a:blip>
          <a:stretch>
            <a:fillRect/>
          </a:stretch>
        </p:blipFill>
        <p:spPr>
          <a:xfrm>
            <a:off x="5036475" y="327388"/>
            <a:ext cx="6972300" cy="652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cxnSp>
        <p:nvCxnSpPr>
          <p:cNvPr id="179" name="Google Shape;179;p21"/>
          <p:cNvCxnSpPr/>
          <p:nvPr/>
        </p:nvCxnSpPr>
        <p:spPr>
          <a:xfrm flipH="1">
            <a:off x="0" y="0"/>
            <a:ext cx="3119718" cy="68580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0" name="Google Shape;180;p21"/>
          <p:cNvCxnSpPr/>
          <p:nvPr/>
        </p:nvCxnSpPr>
        <p:spPr>
          <a:xfrm flipH="1">
            <a:off x="0" y="0"/>
            <a:ext cx="903768" cy="65436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1" name="Google Shape;181;p21"/>
          <p:cNvCxnSpPr/>
          <p:nvPr/>
        </p:nvCxnSpPr>
        <p:spPr>
          <a:xfrm rot="10800000">
            <a:off x="-42863" y="5791200"/>
            <a:ext cx="6286501" cy="106680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2" name="Google Shape;182;p21"/>
          <p:cNvCxnSpPr/>
          <p:nvPr/>
        </p:nvCxnSpPr>
        <p:spPr>
          <a:xfrm flipH="1">
            <a:off x="8462964" y="5848350"/>
            <a:ext cx="3729036" cy="100965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3" name="Google Shape;183;p21"/>
          <p:cNvCxnSpPr/>
          <p:nvPr/>
        </p:nvCxnSpPr>
        <p:spPr>
          <a:xfrm flipH="1">
            <a:off x="11543158" y="1647825"/>
            <a:ext cx="648842" cy="521017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4" name="Google Shape;184;p21"/>
          <p:cNvCxnSpPr/>
          <p:nvPr/>
        </p:nvCxnSpPr>
        <p:spPr>
          <a:xfrm rot="10800000">
            <a:off x="10781554" y="0"/>
            <a:ext cx="1410446" cy="4258340"/>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5" name="Google Shape;185;p21"/>
          <p:cNvCxnSpPr/>
          <p:nvPr/>
        </p:nvCxnSpPr>
        <p:spPr>
          <a:xfrm rot="10800000">
            <a:off x="6529388" y="-4763"/>
            <a:ext cx="5662612" cy="931975"/>
          </a:xfrm>
          <a:prstGeom prst="straightConnector1">
            <a:avLst/>
          </a:prstGeom>
          <a:noFill/>
          <a:ln w="12700" cap="flat" cmpd="sng">
            <a:solidFill>
              <a:schemeClr val="accent2">
                <a:alpha val="69411"/>
              </a:schemeClr>
            </a:solidFill>
            <a:prstDash val="solid"/>
            <a:miter lim="800000"/>
            <a:headEnd type="none" w="sm" len="sm"/>
            <a:tailEnd type="none" w="sm" len="sm"/>
          </a:ln>
        </p:spPr>
      </p:cxnSp>
      <p:sp>
        <p:nvSpPr>
          <p:cNvPr id="186" name="Google Shape;186;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Light"/>
              <a:ea typeface="Open Sans Light"/>
              <a:cs typeface="Open Sans Light"/>
              <a:sym typeface="Open Sans Light"/>
            </a:endParaRPr>
          </a:p>
        </p:txBody>
      </p:sp>
      <p:sp>
        <p:nvSpPr>
          <p:cNvPr id="187" name="Google Shape;187;p21"/>
          <p:cNvSpPr txBox="1"/>
          <p:nvPr/>
        </p:nvSpPr>
        <p:spPr>
          <a:xfrm>
            <a:off x="6757988" y="533400"/>
            <a:ext cx="4496228" cy="169068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0" i="1" u="none" strike="noStrike" cap="none">
                <a:solidFill>
                  <a:schemeClr val="dk2"/>
                </a:solidFill>
                <a:latin typeface="Play"/>
                <a:ea typeface="Play"/>
                <a:cs typeface="Play"/>
                <a:sym typeface="Play"/>
              </a:rPr>
              <a:t>PERSONAS </a:t>
            </a:r>
            <a:r>
              <a:rPr lang="en-US" sz="4400" i="1">
                <a:solidFill>
                  <a:schemeClr val="dk2"/>
                </a:solidFill>
                <a:latin typeface="Play"/>
                <a:ea typeface="Play"/>
                <a:cs typeface="Play"/>
                <a:sym typeface="Play"/>
              </a:rPr>
              <a:t>-1</a:t>
            </a:r>
            <a:endParaRPr sz="1400" b="0" i="0" u="none" strike="noStrike" cap="none">
              <a:solidFill>
                <a:srgbClr val="000000"/>
              </a:solidFill>
              <a:latin typeface="Arial"/>
              <a:ea typeface="Arial"/>
              <a:cs typeface="Arial"/>
              <a:sym typeface="Arial"/>
            </a:endParaRPr>
          </a:p>
        </p:txBody>
      </p:sp>
      <p:cxnSp>
        <p:nvCxnSpPr>
          <p:cNvPr id="188" name="Google Shape;188;p21"/>
          <p:cNvCxnSpPr/>
          <p:nvPr/>
        </p:nvCxnSpPr>
        <p:spPr>
          <a:xfrm flipH="1">
            <a:off x="0" y="0"/>
            <a:ext cx="4948518" cy="1324535"/>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89" name="Google Shape;189;p21"/>
          <p:cNvCxnSpPr/>
          <p:nvPr/>
        </p:nvCxnSpPr>
        <p:spPr>
          <a:xfrm flipH="1">
            <a:off x="0" y="0"/>
            <a:ext cx="818708" cy="6427381"/>
          </a:xfrm>
          <a:prstGeom prst="straightConnector1">
            <a:avLst/>
          </a:prstGeom>
          <a:noFill/>
          <a:ln w="12700" cap="flat" cmpd="sng">
            <a:solidFill>
              <a:schemeClr val="accent2">
                <a:alpha val="69411"/>
              </a:schemeClr>
            </a:solidFill>
            <a:prstDash val="solid"/>
            <a:miter lim="800000"/>
            <a:headEnd type="none" w="sm" len="sm"/>
            <a:tailEnd type="none" w="sm" len="sm"/>
          </a:ln>
        </p:spPr>
      </p:cxnSp>
      <p:cxnSp>
        <p:nvCxnSpPr>
          <p:cNvPr id="190" name="Google Shape;190;p21"/>
          <p:cNvCxnSpPr/>
          <p:nvPr/>
        </p:nvCxnSpPr>
        <p:spPr>
          <a:xfrm rot="10800000">
            <a:off x="-1" y="2743200"/>
            <a:ext cx="4477872" cy="4114800"/>
          </a:xfrm>
          <a:prstGeom prst="straightConnector1">
            <a:avLst/>
          </a:prstGeom>
          <a:noFill/>
          <a:ln w="12700" cap="flat" cmpd="sng">
            <a:solidFill>
              <a:schemeClr val="accent2">
                <a:alpha val="69411"/>
              </a:schemeClr>
            </a:solidFill>
            <a:prstDash val="solid"/>
            <a:miter lim="800000"/>
            <a:headEnd type="none" w="sm" len="sm"/>
            <a:tailEnd type="none" w="sm" len="sm"/>
          </a:ln>
        </p:spPr>
      </p:cxnSp>
      <p:pic>
        <p:nvPicPr>
          <p:cNvPr id="191" name="Google Shape;191;p21" descr="A person holding a computer&#10;&#10;Description automatically generated"/>
          <p:cNvPicPr preferRelativeResize="0"/>
          <p:nvPr/>
        </p:nvPicPr>
        <p:blipFill rotWithShape="1">
          <a:blip r:embed="rId3">
            <a:alphaModFix/>
          </a:blip>
          <a:srcRect/>
          <a:stretch/>
        </p:blipFill>
        <p:spPr>
          <a:xfrm>
            <a:off x="533400" y="1572482"/>
            <a:ext cx="5562600" cy="3713035"/>
          </a:xfrm>
          <a:prstGeom prst="rect">
            <a:avLst/>
          </a:prstGeom>
          <a:noFill/>
          <a:ln>
            <a:noFill/>
          </a:ln>
        </p:spPr>
      </p:pic>
      <p:sp>
        <p:nvSpPr>
          <p:cNvPr id="192" name="Google Shape;192;p21"/>
          <p:cNvSpPr txBox="1"/>
          <p:nvPr/>
        </p:nvSpPr>
        <p:spPr>
          <a:xfrm>
            <a:off x="6681789" y="2290762"/>
            <a:ext cx="4572428" cy="4033837"/>
          </a:xfrm>
          <a:prstGeom prst="rect">
            <a:avLst/>
          </a:prstGeom>
          <a:noFill/>
          <a:ln>
            <a:noFill/>
          </a:ln>
        </p:spPr>
        <p:txBody>
          <a:bodyPr spcFirstLastPara="1" wrap="square" lIns="91425" tIns="45700" rIns="91425" bIns="45700" anchor="t" anchorCtr="0">
            <a:normAutofit/>
          </a:bodyPr>
          <a:lstStyle/>
          <a:p>
            <a:pPr marL="0" marR="0" lvl="0" indent="-91440" algn="l" rtl="0">
              <a:lnSpc>
                <a:spcPct val="100000"/>
              </a:lnSpc>
              <a:spcBef>
                <a:spcPts val="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Name: </a:t>
            </a:r>
            <a:r>
              <a:rPr lang="en-US" sz="1800" b="0" i="0" u="none" strike="noStrike" cap="none">
                <a:solidFill>
                  <a:schemeClr val="dk2"/>
                </a:solidFill>
                <a:latin typeface="Open Sans Light"/>
                <a:ea typeface="Open Sans Light"/>
                <a:cs typeface="Open Sans Light"/>
                <a:sym typeface="Open Sans Light"/>
              </a:rPr>
              <a:t>Priya</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Age: </a:t>
            </a:r>
            <a:r>
              <a:rPr lang="en-US" sz="1800" b="0" i="0" u="none" strike="noStrike" cap="none">
                <a:solidFill>
                  <a:schemeClr val="dk2"/>
                </a:solidFill>
                <a:latin typeface="Open Sans Light"/>
                <a:ea typeface="Open Sans Light"/>
                <a:cs typeface="Open Sans Light"/>
                <a:sym typeface="Open Sans Light"/>
              </a:rPr>
              <a:t>23</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Occupation: </a:t>
            </a:r>
            <a:r>
              <a:rPr lang="en-US" sz="1800" b="0" i="0" u="none" strike="noStrike" cap="none">
                <a:solidFill>
                  <a:schemeClr val="dk2"/>
                </a:solidFill>
                <a:latin typeface="Open Sans Light"/>
                <a:ea typeface="Open Sans Light"/>
                <a:cs typeface="Open Sans Light"/>
                <a:sym typeface="Open Sans Light"/>
              </a:rPr>
              <a:t>College student in the final year, aspiring to start her own business.</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Investment Experience: </a:t>
            </a:r>
            <a:r>
              <a:rPr lang="en-US" sz="1800" b="0" i="0" u="none" strike="noStrike" cap="none">
                <a:solidFill>
                  <a:schemeClr val="dk2"/>
                </a:solidFill>
                <a:latin typeface="Open Sans Light"/>
                <a:ea typeface="Open Sans Light"/>
                <a:cs typeface="Open Sans Light"/>
                <a:sym typeface="Open Sans Light"/>
              </a:rPr>
              <a:t>Minimal experience.</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Goals: </a:t>
            </a:r>
            <a:r>
              <a:rPr lang="en-US" sz="1800" b="0" i="0" u="none" strike="noStrike" cap="none">
                <a:solidFill>
                  <a:schemeClr val="dk2"/>
                </a:solidFill>
                <a:latin typeface="Open Sans Light"/>
                <a:ea typeface="Open Sans Light"/>
                <a:cs typeface="Open Sans Light"/>
                <a:sym typeface="Open Sans Light"/>
              </a:rPr>
              <a:t>To acquire investment management skills for better financial management.</a:t>
            </a:r>
            <a:endParaRPr sz="1400" b="0" i="0" u="none" strike="noStrike" cap="none">
              <a:solidFill>
                <a:srgbClr val="000000"/>
              </a:solidFill>
              <a:latin typeface="Arial"/>
              <a:ea typeface="Arial"/>
              <a:cs typeface="Arial"/>
              <a:sym typeface="Arial"/>
            </a:endParaRPr>
          </a:p>
          <a:p>
            <a:pPr marL="0" marR="0" lvl="0" indent="-91440" algn="l" rtl="0">
              <a:lnSpc>
                <a:spcPct val="100000"/>
              </a:lnSpc>
              <a:spcBef>
                <a:spcPts val="600"/>
              </a:spcBef>
              <a:spcAft>
                <a:spcPts val="0"/>
              </a:spcAft>
              <a:buClr>
                <a:schemeClr val="dk2"/>
              </a:buClr>
              <a:buSzPts val="1440"/>
              <a:buFont typeface="Arial"/>
              <a:buChar char="•"/>
            </a:pPr>
            <a:r>
              <a:rPr lang="en-US" sz="1800" b="1" i="0" u="none" strike="noStrike" cap="none">
                <a:solidFill>
                  <a:schemeClr val="dk2"/>
                </a:solidFill>
                <a:latin typeface="Open Sans Light"/>
                <a:ea typeface="Open Sans Light"/>
                <a:cs typeface="Open Sans Light"/>
                <a:sym typeface="Open Sans Light"/>
              </a:rPr>
              <a:t>Challenges: </a:t>
            </a:r>
            <a:r>
              <a:rPr lang="en-US" sz="1800" b="0" i="0" u="none" strike="noStrike" cap="none">
                <a:solidFill>
                  <a:schemeClr val="dk2"/>
                </a:solidFill>
                <a:latin typeface="Open Sans Light"/>
                <a:ea typeface="Open Sans Light"/>
                <a:cs typeface="Open Sans Light"/>
                <a:sym typeface="Open Sans Light"/>
              </a:rPr>
              <a:t>Unable to balance academic responsibilities, entrepreneurial planning and investment learning.</a:t>
            </a:r>
            <a:endParaRPr sz="1400" b="0" i="0" u="none" strike="noStrike" cap="none">
              <a:solidFill>
                <a:srgbClr val="000000"/>
              </a:solidFill>
              <a:latin typeface="Arial"/>
              <a:ea typeface="Arial"/>
              <a:cs typeface="Arial"/>
              <a:sym typeface="Arial"/>
            </a:endParaRPr>
          </a:p>
        </p:txBody>
      </p:sp>
      <p:cxnSp>
        <p:nvCxnSpPr>
          <p:cNvPr id="193" name="Google Shape;193;p21"/>
          <p:cNvCxnSpPr/>
          <p:nvPr/>
        </p:nvCxnSpPr>
        <p:spPr>
          <a:xfrm flipH="1">
            <a:off x="11602477" y="2548218"/>
            <a:ext cx="589522" cy="4309782"/>
          </a:xfrm>
          <a:prstGeom prst="straightConnector1">
            <a:avLst/>
          </a:prstGeom>
          <a:noFill/>
          <a:ln w="12700" cap="flat" cmpd="sng">
            <a:solidFill>
              <a:schemeClr val="accent2">
                <a:alpha val="69411"/>
              </a:schemeClr>
            </a:solidFill>
            <a:prstDash val="solid"/>
            <a:miter lim="800000"/>
            <a:headEnd type="none" w="sm" len="sm"/>
            <a:tailEnd type="none" w="sm" len="sm"/>
          </a:ln>
        </p:spPr>
      </p:cxnSp>
    </p:spTree>
  </p:cSld>
  <p:clrMapOvr>
    <a:masterClrMapping/>
  </p:clrMapOvr>
</p:sld>
</file>

<file path=ppt/theme/theme1.xml><?xml version="1.0" encoding="utf-8"?>
<a:theme xmlns:a="http://schemas.openxmlformats.org/drawingml/2006/main" name="AngleLinesVTI">
  <a:themeElements>
    <a:clrScheme name="Custom 34">
      <a:dk1>
        <a:srgbClr val="000000"/>
      </a:dk1>
      <a:lt1>
        <a:srgbClr val="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623</Words>
  <Application>Microsoft Office PowerPoint</Application>
  <PresentationFormat>Widescreen</PresentationFormat>
  <Paragraphs>103</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Open Sans Light</vt:lpstr>
      <vt:lpstr>Play</vt:lpstr>
      <vt:lpstr>Arial</vt:lpstr>
      <vt:lpstr>AngleLinesVTI</vt:lpstr>
      <vt:lpstr>INVESTMATE</vt:lpstr>
      <vt:lpstr>PowerPoint Presentation</vt:lpstr>
      <vt:lpstr>team members</vt:lpstr>
      <vt:lpstr>team members</vt:lpstr>
      <vt:lpstr>PowerPoint Presentation</vt:lpstr>
      <vt:lpstr>Changes and improvements done </vt:lpstr>
      <vt:lpstr>PowerPoint Presentation</vt:lpstr>
      <vt:lpstr>PowerPoint Presentation</vt:lpstr>
      <vt:lpstr>PowerPoint Presentation</vt:lpstr>
      <vt:lpstr>PowerPoint Presentation</vt:lpstr>
      <vt:lpstr>PowerPoint Presentation</vt:lpstr>
      <vt:lpstr>MVP (Minimum Viable Product )</vt:lpstr>
      <vt:lpstr>Technologies - Frontend</vt:lpstr>
      <vt:lpstr>Technologies - Backend</vt:lpstr>
      <vt:lpstr>Technologies - Machine Learning</vt:lpstr>
      <vt:lpstr>Technologies - Cloud</vt:lpstr>
      <vt:lpstr>Machine Learning Algorithm</vt:lpstr>
      <vt:lpstr>Conceptual Diagram</vt:lpstr>
      <vt:lpstr>Class Diagram</vt:lpstr>
      <vt:lpstr>Sequence Diagram</vt:lpstr>
      <vt:lpstr>State Diagram</vt:lpstr>
      <vt:lpstr>Context Diagram</vt:lpstr>
      <vt:lpstr>USER STORIES/Acceptance Criteria</vt:lpstr>
      <vt:lpstr>Sprint Backlog</vt:lpstr>
      <vt:lpstr>Burndown chart</vt:lpstr>
      <vt:lpstr>team velocity</vt:lpstr>
      <vt:lpstr>PowerPoint Presentation</vt:lpstr>
      <vt:lpstr>PowerPoint Presentation</vt:lpstr>
      <vt:lpstr>Sprint 3 updates</vt:lpstr>
      <vt:lpstr>WIKI LINK</vt:lpstr>
      <vt:lpstr>API Updates</vt:lpstr>
      <vt:lpstr>Demo ScreenShots</vt:lpstr>
      <vt:lpstr>Demo ScreenShots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INVESTMATE</dc:title>
  <cp:lastModifiedBy>venkatesh nidumukkala</cp:lastModifiedBy>
  <cp:revision>1</cp:revision>
  <dcterms:modified xsi:type="dcterms:W3CDTF">2024-03-14T04:43:19Z</dcterms:modified>
</cp:coreProperties>
</file>